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
  </p:notesMasterIdLst>
  <p:sldIdLst>
    <p:sldId id="2147471723" r:id="rId3"/>
    <p:sldId id="2147471711" r:id="rId4"/>
    <p:sldId id="2147471743" r:id="rId5"/>
    <p:sldId id="2147471744" r:id="rId6"/>
    <p:sldId id="2147471745" r:id="rId7"/>
    <p:sldId id="2147471748" r:id="rId8"/>
    <p:sldId id="2147471746" r:id="rId9"/>
    <p:sldId id="2147471747"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997" autoAdjust="0"/>
    <p:restoredTop sz="94660"/>
  </p:normalViewPr>
  <p:slideViewPr>
    <p:cSldViewPr snapToGrid="0">
      <p:cViewPr varScale="1">
        <p:scale>
          <a:sx n="102" d="100"/>
          <a:sy n="102" d="100"/>
        </p:scale>
        <p:origin x="15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43158B-3BB4-4E56-9236-2FCD7DBA1E21}" type="datetimeFigureOut">
              <a:rPr kumimoji="1" lang="ja-JP" altLang="en-US" smtClean="0"/>
              <a:t>2022/10/18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D80C7-2FDF-4350-81FB-519563792DC6}" type="slidenum">
              <a:rPr kumimoji="1" lang="ja-JP" altLang="en-US" smtClean="0"/>
              <a:t>‹#›</a:t>
            </a:fld>
            <a:endParaRPr kumimoji="1" lang="ja-JP" altLang="en-US"/>
          </a:p>
        </p:txBody>
      </p:sp>
    </p:spTree>
    <p:extLst>
      <p:ext uri="{BB962C8B-B14F-4D97-AF65-F5344CB8AC3E}">
        <p14:creationId xmlns:p14="http://schemas.microsoft.com/office/powerpoint/2010/main" val="108540202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https://learn.microsoft.com/ja-jp/training/paths/m365-msgraph-fundamentals/</a:t>
            </a:r>
          </a:p>
          <a:p>
            <a:r>
              <a:rPr kumimoji="1" lang="en-US" altLang="ja-JP" dirty="0"/>
              <a:t>https://learn.microsoft.com/ja-jp/training/modules/msgraph-user-photo-information/3-exercise-access-user-profile-photo</a:t>
            </a:r>
          </a:p>
          <a:p>
            <a:endParaRPr kumimoji="1" lang="en-US" altLang="ja-JP" dirty="0"/>
          </a:p>
          <a:p>
            <a:endParaRPr kumimoji="1" lang="en-US" altLang="ja-JP" dirty="0"/>
          </a:p>
          <a:p>
            <a:endParaRPr kumimoji="1" lang="en-US" altLang="ja-JP" dirty="0"/>
          </a:p>
          <a:p>
            <a:r>
              <a:rPr kumimoji="1" lang="en-US" altLang="ja-JP" dirty="0"/>
              <a:t>https://jpazureid.github.io/blog/azure-active-directory/oauth2-application-resource-and-api-permissions/</a:t>
            </a:r>
          </a:p>
          <a:p>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1</a:t>
            </a:fld>
            <a:endParaRPr kumimoji="1" lang="ja-JP" altLang="en-US"/>
          </a:p>
        </p:txBody>
      </p:sp>
    </p:spTree>
    <p:extLst>
      <p:ext uri="{BB962C8B-B14F-4D97-AF65-F5344CB8AC3E}">
        <p14:creationId xmlns:p14="http://schemas.microsoft.com/office/powerpoint/2010/main" val="494224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2</a:t>
            </a:fld>
            <a:endParaRPr kumimoji="1" lang="ja-JP" altLang="en-US"/>
          </a:p>
        </p:txBody>
      </p:sp>
    </p:spTree>
    <p:extLst>
      <p:ext uri="{BB962C8B-B14F-4D97-AF65-F5344CB8AC3E}">
        <p14:creationId xmlns:p14="http://schemas.microsoft.com/office/powerpoint/2010/main" val="1429677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3</a:t>
            </a:fld>
            <a:endParaRPr kumimoji="1" lang="ja-JP" altLang="en-US"/>
          </a:p>
        </p:txBody>
      </p:sp>
    </p:spTree>
    <p:extLst>
      <p:ext uri="{BB962C8B-B14F-4D97-AF65-F5344CB8AC3E}">
        <p14:creationId xmlns:p14="http://schemas.microsoft.com/office/powerpoint/2010/main" val="24822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4</a:t>
            </a:fld>
            <a:endParaRPr kumimoji="1" lang="ja-JP" altLang="en-US"/>
          </a:p>
        </p:txBody>
      </p:sp>
    </p:spTree>
    <p:extLst>
      <p:ext uri="{BB962C8B-B14F-4D97-AF65-F5344CB8AC3E}">
        <p14:creationId xmlns:p14="http://schemas.microsoft.com/office/powerpoint/2010/main" val="62833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5</a:t>
            </a:fld>
            <a:endParaRPr kumimoji="1" lang="ja-JP" altLang="en-US"/>
          </a:p>
        </p:txBody>
      </p:sp>
    </p:spTree>
    <p:extLst>
      <p:ext uri="{BB962C8B-B14F-4D97-AF65-F5344CB8AC3E}">
        <p14:creationId xmlns:p14="http://schemas.microsoft.com/office/powerpoint/2010/main" val="2225093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6</a:t>
            </a:fld>
            <a:endParaRPr kumimoji="1" lang="ja-JP" altLang="en-US"/>
          </a:p>
        </p:txBody>
      </p:sp>
    </p:spTree>
    <p:extLst>
      <p:ext uri="{BB962C8B-B14F-4D97-AF65-F5344CB8AC3E}">
        <p14:creationId xmlns:p14="http://schemas.microsoft.com/office/powerpoint/2010/main" val="645284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7</a:t>
            </a:fld>
            <a:endParaRPr kumimoji="1" lang="ja-JP" altLang="en-US"/>
          </a:p>
        </p:txBody>
      </p:sp>
    </p:spTree>
    <p:extLst>
      <p:ext uri="{BB962C8B-B14F-4D97-AF65-F5344CB8AC3E}">
        <p14:creationId xmlns:p14="http://schemas.microsoft.com/office/powerpoint/2010/main" val="379191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i="0" dirty="0">
                <a:solidFill>
                  <a:srgbClr val="171717"/>
                </a:solidFill>
                <a:effectLst/>
                <a:latin typeface="Segoe UI" panose="020B0502040204020203" pitchFamily="34" charset="0"/>
              </a:rPr>
              <a:t>チュートリアル</a:t>
            </a:r>
            <a:r>
              <a:rPr lang="en-US" altLang="ja-JP" b="1" i="0" dirty="0">
                <a:solidFill>
                  <a:srgbClr val="171717"/>
                </a:solidFill>
                <a:effectLst/>
                <a:latin typeface="Segoe UI" panose="020B0502040204020203" pitchFamily="34" charset="0"/>
              </a:rPr>
              <a:t>:Azure App Service </a:t>
            </a:r>
            <a:r>
              <a:rPr lang="ja-JP" altLang="en-US" b="1" i="0" dirty="0">
                <a:solidFill>
                  <a:srgbClr val="171717"/>
                </a:solidFill>
                <a:effectLst/>
                <a:latin typeface="Segoe UI" panose="020B0502040204020203" pitchFamily="34" charset="0"/>
              </a:rPr>
              <a:t>でユーザーをエンド ツー エンドで認証および承認する</a:t>
            </a:r>
            <a:endParaRPr kumimoji="1" lang="en-US" altLang="ja-JP" dirty="0"/>
          </a:p>
          <a:p>
            <a:r>
              <a:rPr kumimoji="1" lang="en-US" altLang="ja-JP" dirty="0"/>
              <a:t>https://learn.microsoft.com/ja-jp/azure/app-service/tutorial-auth-aad?pivots=platform-linux</a:t>
            </a:r>
            <a:endParaRPr kumimoji="1" lang="ja-JP" altLang="en-US" dirty="0"/>
          </a:p>
        </p:txBody>
      </p:sp>
      <p:sp>
        <p:nvSpPr>
          <p:cNvPr id="4" name="スライド番号プレースホルダー 3"/>
          <p:cNvSpPr>
            <a:spLocks noGrp="1"/>
          </p:cNvSpPr>
          <p:nvPr>
            <p:ph type="sldNum" sz="quarter" idx="5"/>
          </p:nvPr>
        </p:nvSpPr>
        <p:spPr/>
        <p:txBody>
          <a:bodyPr/>
          <a:lstStyle/>
          <a:p>
            <a:fld id="{31958A01-3526-4C5E-9E6B-9BE83C1551B6}" type="slidenum">
              <a:rPr kumimoji="1" lang="ja-JP" altLang="en-US" smtClean="0"/>
              <a:t>8</a:t>
            </a:fld>
            <a:endParaRPr kumimoji="1" lang="ja-JP" altLang="en-US"/>
          </a:p>
        </p:txBody>
      </p:sp>
    </p:spTree>
    <p:extLst>
      <p:ext uri="{BB962C8B-B14F-4D97-AF65-F5344CB8AC3E}">
        <p14:creationId xmlns:p14="http://schemas.microsoft.com/office/powerpoint/2010/main" val="2590333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0.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3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193F5-6FD6-4CF3-A603-5C1491056FA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AEEDBB8-C76B-441E-AA0E-C20014691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861FDA2-39C0-4061-8B8A-6A850E56B119}"/>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836FE259-710A-4AA4-ACFE-72349D6CE2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9F3CCE6-A186-4FA0-8750-F46153AC1E27}"/>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24957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5924D8-A076-4393-A226-E93266DADFA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205AF01-0FAB-4F19-88E3-BEA67712178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FAAACEC-B91E-4553-BEE7-22E062166675}"/>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9B45B746-37C7-4F79-AC68-1AA697003E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5AC855-2F63-4D7D-B6AD-92A24090B760}"/>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1904387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6AACF9E-8AB0-4A1F-B4B7-5632D38F534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52D3F06-11A8-4BA3-8EC3-22BE58947E3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1F3CC0E-1F01-4268-97FA-A961EDC1958A}"/>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758C64EF-E810-4D0B-9462-9D10F1F5FDE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667119-1138-4795-AB86-2C0309CD2909}"/>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694587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410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894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807653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36977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689684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413261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213251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038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83ABD-961E-4562-B5FC-68C25E91439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5BB585C-8F13-488C-90BC-F67A12FC03F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B7DD4D6-CA6A-4D91-BEBB-03E4ADF9E119}"/>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7C34088A-2C8F-4478-ACE0-DFABD4D1B7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D8D0F1-0F1B-4059-A74E-C739246AF9B7}"/>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1477030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9439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8069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1195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208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3904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92300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606753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4185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188248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8600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F1F22D-AC12-49D2-A543-6C7BBF0E153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80AEAD2-24B8-4FFD-89CE-E0D7EC6026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8686D28-3615-4AC4-8521-0A9BCD3E3113}"/>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AA4BFCA0-A78F-40E6-AF16-6ECB961E0FE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9373D4-D378-4F5B-8932-A259967DB891}"/>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316326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latin typeface="Yu Gothic UI Semibold" panose="020B0700000000000000" pitchFamily="50" charset="-128"/>
                <a:ea typeface="Yu Gothic UI Semibold" panose="020B0700000000000000" pitchFamily="50" charset="-128"/>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Yu Gothic UI Semibold" panose="020B0700000000000000" pitchFamily="50" charset="-128"/>
                <a:ea typeface="Yu Gothic UI Semibold" panose="020B0700000000000000" pitchFamily="50" charset="-128"/>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026980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113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634478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44120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014956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8708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073267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9179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691807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5784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1C2C10-66F2-420B-B9A9-DD481152E6A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EF76DA6-3F94-43FB-A81C-C22A0505209F}"/>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9894D1D-DF46-42A3-B411-5AEA27125DF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2B99754-E676-434C-9AF4-16B6EF1E3B74}"/>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6" name="フッター プレースホルダー 5">
            <a:extLst>
              <a:ext uri="{FF2B5EF4-FFF2-40B4-BE49-F238E27FC236}">
                <a16:creationId xmlns:a16="http://schemas.microsoft.com/office/drawing/2014/main" id="{43703050-152C-433F-99CD-6C691BFDF6E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44C02A-8E8D-4CB1-BD52-FAA60688605B}"/>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1422930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69909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94861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7117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858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04070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Yu Gothic UI Semibold" panose="020B0700000000000000" pitchFamily="50" charset="-128"/>
                <a:ea typeface="Yu Gothic UI Semibold" panose="020B0700000000000000" pitchFamily="50" charset="-128"/>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atin typeface="Yu Gothic UI Semibold" panose="020B0700000000000000" pitchFamily="50" charset="-128"/>
                <a:ea typeface="Yu Gothic UI Semibold" panose="020B0700000000000000" pitchFamily="50" charset="-128"/>
              </a:defRPr>
            </a:lvl1pPr>
            <a:lvl2pPr marL="228600" indent="0">
              <a:buNone/>
              <a:defRPr>
                <a:latin typeface="Yu Gothic UI Semibold" panose="020B0700000000000000" pitchFamily="50" charset="-128"/>
                <a:ea typeface="Yu Gothic UI Semibold" panose="020B0700000000000000" pitchFamily="50" charset="-128"/>
              </a:defRPr>
            </a:lvl2pPr>
            <a:lvl3pPr marL="457200" indent="0">
              <a:buNone/>
              <a:defRPr>
                <a:latin typeface="Yu Gothic UI Semibold" panose="020B0700000000000000" pitchFamily="50" charset="-128"/>
                <a:ea typeface="Yu Gothic UI Semibold" panose="020B0700000000000000" pitchFamily="50" charset="-128"/>
              </a:defRPr>
            </a:lvl3pPr>
            <a:lvl4pPr marL="685800" indent="0">
              <a:buNone/>
              <a:defRPr>
                <a:latin typeface="Yu Gothic UI Semibold" panose="020B0700000000000000" pitchFamily="50" charset="-128"/>
                <a:ea typeface="Yu Gothic UI Semibold" panose="020B0700000000000000" pitchFamily="50" charset="-128"/>
              </a:defRPr>
            </a:lvl4pPr>
            <a:lvl5pPr marL="914400" indent="0">
              <a:buNone/>
              <a:defRPr>
                <a:latin typeface="Yu Gothic UI Semibold" panose="020B0700000000000000" pitchFamily="50" charset="-128"/>
                <a:ea typeface="Yu Gothic UI Semibold" panose="020B07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1793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10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12620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847471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71177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8D263-C0E4-4CDE-BFDD-C774266001D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FFF112A-2289-4117-A217-8B376EF7F3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E77A21-155F-406B-8CAE-74F5DE7FAB5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D6B8C1-0503-46F5-BB8A-B3B37540B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5872990-0647-4BD5-B2A8-339048C6539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B31FD49-2D63-4E4C-97B5-D634FF6023FD}"/>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8" name="フッター プレースホルダー 7">
            <a:extLst>
              <a:ext uri="{FF2B5EF4-FFF2-40B4-BE49-F238E27FC236}">
                <a16:creationId xmlns:a16="http://schemas.microsoft.com/office/drawing/2014/main" id="{8449D497-0CF4-4380-AC5E-F7B82419B29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536F75-CF5D-4A86-9E47-6A3A583C6F1D}"/>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1634304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3648569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0795235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8793293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340539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JP" altLang="en-US"/>
              <a:t>マスター タイトルの書式設定</a:t>
            </a:r>
            <a:endParaRPr lang="en-US"/>
          </a:p>
        </p:txBody>
      </p:sp>
    </p:spTree>
    <p:extLst>
      <p:ext uri="{BB962C8B-B14F-4D97-AF65-F5344CB8AC3E}">
        <p14:creationId xmlns:p14="http://schemas.microsoft.com/office/powerpoint/2010/main" val="2580901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165536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367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579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8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ja-JP" altLang="en-US"/>
              <a:t>マスター タイトルの書式設定</a:t>
            </a:r>
            <a:endParaRPr lang="en-US"/>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619256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F90C9F-4419-4C90-BC3A-F465AE8224A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45BB5DF-7531-4586-9477-8A16339ACB50}"/>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4" name="フッター プレースホルダー 3">
            <a:extLst>
              <a:ext uri="{FF2B5EF4-FFF2-40B4-BE49-F238E27FC236}">
                <a16:creationId xmlns:a16="http://schemas.microsoft.com/office/drawing/2014/main" id="{90C41EE4-61FE-45CE-90B8-7DA17FFB296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EBCA036-442A-4DA8-B8D3-BA3608DE4196}"/>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3068450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7386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9950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2989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93845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0595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3309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79347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85735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34112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12454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2E060E2-AFA4-4833-94DF-DA6D2C7918D3}"/>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3" name="フッター プレースホルダー 2">
            <a:extLst>
              <a:ext uri="{FF2B5EF4-FFF2-40B4-BE49-F238E27FC236}">
                <a16:creationId xmlns:a16="http://schemas.microsoft.com/office/drawing/2014/main" id="{46F587D1-E87A-4201-8413-EEC83530FBE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AE20247-2AC5-4DB6-AA38-86472F31C321}"/>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234850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963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533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90439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2788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140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67680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7017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037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1519187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JP" altLang="en-US"/>
              <a:t>マスター タイトルの書式設定</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23587769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19F26-2D8B-4626-9991-4589981C6D3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CD4760-A837-4AB6-AB2D-DC646A5FD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EDEB61E-6610-4FBD-A12E-673D12AD1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3338F8D-F062-4C1E-BFD1-6344AB2113A5}"/>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6" name="フッター プレースホルダー 5">
            <a:extLst>
              <a:ext uri="{FF2B5EF4-FFF2-40B4-BE49-F238E27FC236}">
                <a16:creationId xmlns:a16="http://schemas.microsoft.com/office/drawing/2014/main" id="{AC23850D-E9F2-407E-8A05-E9BF64C5F04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4CBA461-0AE8-4697-BAE8-B68458846BB4}"/>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42530505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639726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JP" altLang="en-US"/>
              <a:t>マスター タイトルの書式設定</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891563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5467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4080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4810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85849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566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000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457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194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B6AB76-8F5E-44ED-A46E-05686AE3F1B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1C5502A-CA13-4DA0-B429-F1E6508D87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8840701-E8A4-435A-924C-AEA9C2BE2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36F199B-14AF-434C-A532-71E2FF6B3CC8}"/>
              </a:ext>
            </a:extLst>
          </p:cNvPr>
          <p:cNvSpPr>
            <a:spLocks noGrp="1"/>
          </p:cNvSpPr>
          <p:nvPr>
            <p:ph type="dt" sz="half" idx="10"/>
          </p:nvPr>
        </p:nvSpPr>
        <p:spPr/>
        <p:txBody>
          <a:bodyPr/>
          <a:lstStyle/>
          <a:p>
            <a:fld id="{24D7686E-F428-4795-A070-8AB1B0A30AE4}" type="datetimeFigureOut">
              <a:rPr kumimoji="1" lang="ja-JP" altLang="en-US" smtClean="0"/>
              <a:t>2022/10/18</a:t>
            </a:fld>
            <a:endParaRPr kumimoji="1" lang="ja-JP" altLang="en-US"/>
          </a:p>
        </p:txBody>
      </p:sp>
      <p:sp>
        <p:nvSpPr>
          <p:cNvPr id="6" name="フッター プレースホルダー 5">
            <a:extLst>
              <a:ext uri="{FF2B5EF4-FFF2-40B4-BE49-F238E27FC236}">
                <a16:creationId xmlns:a16="http://schemas.microsoft.com/office/drawing/2014/main" id="{80B4956C-9FB5-4B05-8F7A-B2350366DF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2274C47-0AC6-41C3-8BE5-1A98D7D94710}"/>
              </a:ext>
            </a:extLst>
          </p:cNvPr>
          <p:cNvSpPr>
            <a:spLocks noGrp="1"/>
          </p:cNvSpPr>
          <p:nvPr>
            <p:ph type="sldNum" sz="quarter" idx="12"/>
          </p:nvPr>
        </p:nvSpPr>
        <p:spPr/>
        <p:txBody>
          <a:body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21560946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9879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85709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30228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682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928" y="1408"/>
          <a:ext cx="1925" cy="1401"/>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928" y="1408"/>
                        <a:ext cx="1925" cy="1401"/>
                      </a:xfrm>
                      <a:prstGeom prst="rect">
                        <a:avLst/>
                      </a:prstGeom>
                    </p:spPr>
                  </p:pic>
                </p:oleObj>
              </mc:Fallback>
            </mc:AlternateContent>
          </a:graphicData>
        </a:graphic>
      </p:graphicFrame>
      <p:sp>
        <p:nvSpPr>
          <p:cNvPr id="2" name="Title 1"/>
          <p:cNvSpPr>
            <a:spLocks noGrp="1"/>
          </p:cNvSpPr>
          <p:nvPr>
            <p:ph type="title"/>
          </p:nvPr>
        </p:nvSpPr>
        <p:spPr>
          <a:xfrm>
            <a:off x="47328" y="187489"/>
            <a:ext cx="10972800" cy="553998"/>
          </a:xfrm>
        </p:spPr>
        <p:txBody>
          <a:bodyPr/>
          <a:lstStyle>
            <a:lvl1pPr>
              <a:defRPr>
                <a:latin typeface="+mj-lt"/>
                <a:ea typeface="+mj-ea"/>
                <a:cs typeface="+mj-cs"/>
                <a:sym typeface="+mj-lt"/>
              </a:defRPr>
            </a:lvl1pPr>
          </a:lstStyle>
          <a:p>
            <a:r>
              <a:rPr lang="en-US"/>
              <a:t>Click to edit Master title style</a:t>
            </a:r>
          </a:p>
        </p:txBody>
      </p:sp>
      <p:sp>
        <p:nvSpPr>
          <p:cNvPr id="4" name="Text Placeholder 3"/>
          <p:cNvSpPr>
            <a:spLocks noGrp="1"/>
          </p:cNvSpPr>
          <p:nvPr>
            <p:ph type="body" sz="quarter" idx="10"/>
          </p:nvPr>
        </p:nvSpPr>
        <p:spPr>
          <a:xfrm>
            <a:off x="562712" y="1508760"/>
            <a:ext cx="11066585" cy="1518364"/>
          </a:xfrm>
          <a:prstGeom prst="rect">
            <a:avLst/>
          </a:prstGeom>
        </p:spPr>
        <p:txBody>
          <a:bodyPr lIns="0" tIns="0" rIns="0" bIns="0"/>
          <a:lstStyle>
            <a:lvl1pPr>
              <a:spcBef>
                <a:spcPts val="228"/>
              </a:spcBef>
              <a:defRPr b="0">
                <a:latin typeface="+mn-lt"/>
                <a:ea typeface="+mn-ea"/>
                <a:cs typeface="+mn-cs"/>
                <a:sym typeface="+mn-lt"/>
              </a:defRPr>
            </a:lvl1pPr>
            <a:lvl2pPr marL="114977" indent="-66564">
              <a:spcBef>
                <a:spcPts val="228"/>
              </a:spcBef>
              <a:defRPr b="0">
                <a:latin typeface="+mn-lt"/>
                <a:ea typeface="+mn-ea"/>
                <a:cs typeface="+mn-cs"/>
                <a:sym typeface="+mn-lt"/>
              </a:defRPr>
            </a:lvl2pPr>
            <a:lvl3pPr marL="260209" indent="-90771">
              <a:spcBef>
                <a:spcPts val="228"/>
              </a:spcBef>
              <a:defRPr b="0">
                <a:latin typeface="+mn-lt"/>
                <a:ea typeface="+mn-ea"/>
                <a:cs typeface="+mn-cs"/>
                <a:sym typeface="+mn-lt"/>
              </a:defRPr>
            </a:lvl3pPr>
            <a:lvl4pPr marL="393338" indent="-90771">
              <a:spcBef>
                <a:spcPts val="228"/>
              </a:spcBef>
              <a:defRPr b="0">
                <a:latin typeface="+mn-lt"/>
                <a:ea typeface="+mn-ea"/>
                <a:cs typeface="+mn-cs"/>
                <a:sym typeface="+mn-lt"/>
              </a:defRPr>
            </a:lvl4pPr>
            <a:lvl5pPr marL="574878" indent="-90771">
              <a:spcBef>
                <a:spcPts val="228"/>
              </a:spcBef>
              <a:defRPr b="0">
                <a:latin typeface="+mn-lt"/>
                <a:ea typeface="+mn-ea"/>
                <a:cs typeface="+mn-cs"/>
                <a:sym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1" hasCustomPrompt="1"/>
          </p:nvPr>
        </p:nvSpPr>
        <p:spPr>
          <a:xfrm>
            <a:off x="161457" y="569860"/>
            <a:ext cx="11869091" cy="523820"/>
          </a:xfrm>
          <a:prstGeom prst="rect">
            <a:avLst/>
          </a:prstGeom>
        </p:spPr>
        <p:txBody>
          <a:bodyPr anchor="t">
            <a:noAutofit/>
          </a:bodyPr>
          <a:lstStyle>
            <a:lvl1pPr>
              <a:defRPr sz="1191" b="0">
                <a:latin typeface="+mn-lt"/>
                <a:ea typeface="+mn-ea"/>
                <a:cs typeface="+mn-cs"/>
                <a:sym typeface="+mn-lt"/>
              </a:defRPr>
            </a:lvl1pPr>
            <a:lvl2pPr>
              <a:defRPr sz="1168"/>
            </a:lvl2pPr>
            <a:lvl3pPr>
              <a:defRPr sz="1168"/>
            </a:lvl3pPr>
            <a:lvl4pPr>
              <a:defRPr sz="1168"/>
            </a:lvl4pPr>
            <a:lvl5pPr>
              <a:defRPr sz="1168"/>
            </a:lvl5pPr>
          </a:lstStyle>
          <a:p>
            <a:pPr lvl="0"/>
            <a:r>
              <a:rPr lang="en-US"/>
              <a:t>Subtitle</a:t>
            </a:r>
          </a:p>
        </p:txBody>
      </p:sp>
    </p:spTree>
    <p:extLst>
      <p:ext uri="{BB962C8B-B14F-4D97-AF65-F5344CB8AC3E}">
        <p14:creationId xmlns:p14="http://schemas.microsoft.com/office/powerpoint/2010/main" val="1990809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theme" Target="../theme/theme2.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slideLayout" Target="../slideLayouts/slideLayout91.xml"/><Relationship Id="rId85" Type="http://schemas.openxmlformats.org/officeDocument/2006/relationships/image" Target="../media/image1.emf"/><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61" Type="http://schemas.openxmlformats.org/officeDocument/2006/relationships/slideLayout" Target="../slideLayouts/slideLayout72.xml"/><Relationship Id="rId8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BF966D9-34DC-4221-BFD7-B999229C2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9B2ECB-9B06-473A-82A4-7BE880B299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FE0CB3B-54C1-47A6-B8A1-10FC7DCF1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D7686E-F428-4795-A070-8AB1B0A30AE4}" type="datetimeFigureOut">
              <a:rPr kumimoji="1" lang="ja-JP" altLang="en-US" smtClean="0"/>
              <a:t>2022/10/18</a:t>
            </a:fld>
            <a:endParaRPr kumimoji="1" lang="ja-JP" altLang="en-US"/>
          </a:p>
        </p:txBody>
      </p:sp>
      <p:sp>
        <p:nvSpPr>
          <p:cNvPr id="5" name="フッター プレースホルダー 4">
            <a:extLst>
              <a:ext uri="{FF2B5EF4-FFF2-40B4-BE49-F238E27FC236}">
                <a16:creationId xmlns:a16="http://schemas.microsoft.com/office/drawing/2014/main" id="{D6C1D7FE-E259-4DC9-94CB-2F4ACE07C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F9EBE99-097C-4CBB-9FD4-9D44922E2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58E28-9604-4EE3-92C1-0F0886754B75}" type="slidenum">
              <a:rPr kumimoji="1" lang="ja-JP" altLang="en-US" smtClean="0"/>
              <a:t>‹#›</a:t>
            </a:fld>
            <a:endParaRPr kumimoji="1" lang="ja-JP" altLang="en-US"/>
          </a:p>
        </p:txBody>
      </p:sp>
    </p:spTree>
    <p:extLst>
      <p:ext uri="{BB962C8B-B14F-4D97-AF65-F5344CB8AC3E}">
        <p14:creationId xmlns:p14="http://schemas.microsoft.com/office/powerpoint/2010/main" val="728686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64635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41.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554A871-7B75-8273-0C57-BA0391C26ADE}"/>
              </a:ext>
            </a:extLst>
          </p:cNvPr>
          <p:cNvSpPr/>
          <p:nvPr/>
        </p:nvSpPr>
        <p:spPr>
          <a:xfrm>
            <a:off x="1525402" y="2850855"/>
            <a:ext cx="3231242" cy="1147558"/>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dirty="0">
                <a:solidFill>
                  <a:schemeClr val="tx1"/>
                </a:solidFill>
                <a:latin typeface="Yu Gothic UI Semibold" panose="020B0700000000000000" pitchFamily="50" charset="-128"/>
                <a:ea typeface="Yu Gothic UI Semibold" panose="020B0700000000000000" pitchFamily="50" charset="-128"/>
              </a:rPr>
              <a:t>クライアント</a:t>
            </a:r>
            <a:r>
              <a:rPr kumimoji="1" lang="en-US" altLang="ja-JP" dirty="0">
                <a:solidFill>
                  <a:schemeClr val="tx1"/>
                </a:solidFill>
                <a:latin typeface="Yu Gothic UI Semibold" panose="020B0700000000000000" pitchFamily="50" charset="-128"/>
                <a:ea typeface="Yu Gothic UI Semibold" panose="020B0700000000000000" pitchFamily="50" charset="-128"/>
              </a:rPr>
              <a:t>PC</a:t>
            </a:r>
            <a:br>
              <a:rPr kumimoji="1" lang="en-US" altLang="ja-JP" dirty="0">
                <a:solidFill>
                  <a:schemeClr val="tx1"/>
                </a:solidFill>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p:txBody>
      </p:sp>
      <p:sp>
        <p:nvSpPr>
          <p:cNvPr id="5" name="正方形/長方形 4">
            <a:extLst>
              <a:ext uri="{FF2B5EF4-FFF2-40B4-BE49-F238E27FC236}">
                <a16:creationId xmlns:a16="http://schemas.microsoft.com/office/drawing/2014/main" id="{BA29B80F-3A0D-7F79-61FD-021C15032849}"/>
              </a:ext>
            </a:extLst>
          </p:cNvPr>
          <p:cNvSpPr/>
          <p:nvPr/>
        </p:nvSpPr>
        <p:spPr>
          <a:xfrm>
            <a:off x="1505997" y="254726"/>
            <a:ext cx="4485820" cy="1688361"/>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6" name="四角形: 角を丸くする 5">
            <a:extLst>
              <a:ext uri="{FF2B5EF4-FFF2-40B4-BE49-F238E27FC236}">
                <a16:creationId xmlns:a16="http://schemas.microsoft.com/office/drawing/2014/main" id="{004583E8-D2C5-136F-295A-C7DF48486665}"/>
              </a:ext>
            </a:extLst>
          </p:cNvPr>
          <p:cNvSpPr/>
          <p:nvPr/>
        </p:nvSpPr>
        <p:spPr>
          <a:xfrm>
            <a:off x="1685816" y="728505"/>
            <a:ext cx="4084890" cy="113659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chemeClr val="accent1">
                    <a:lumMod val="75000"/>
                  </a:schemeClr>
                </a:solidFill>
                <a:latin typeface="Yu Gothic UI Semibold" panose="020B0700000000000000" pitchFamily="50" charset="-128"/>
                <a:ea typeface="Yu Gothic UI Semibold" panose="020B0700000000000000" pitchFamily="50" charset="-128"/>
              </a:rPr>
              <a:t>sample</a:t>
            </a:r>
            <a:r>
              <a:rPr kumimoji="1" lang="ja-JP" altLang="en-US" sz="1600" dirty="0">
                <a:solidFill>
                  <a:schemeClr val="accent1">
                    <a:lumMod val="75000"/>
                  </a:schemeClr>
                </a:solidFill>
                <a:latin typeface="Yu Gothic UI Semibold" panose="020B0700000000000000" pitchFamily="50" charset="-128"/>
                <a:ea typeface="Yu Gothic UI Semibold" panose="020B0700000000000000" pitchFamily="50" charset="-128"/>
              </a:rPr>
              <a:t> </a:t>
            </a:r>
            <a:r>
              <a:rPr kumimoji="1" lang="en-US" altLang="ja-JP" sz="1100" dirty="0">
                <a:solidFill>
                  <a:schemeClr val="accent1">
                    <a:lumMod val="75000"/>
                  </a:schemeClr>
                </a:solidFill>
                <a:latin typeface="Yu Gothic UI Semibold" panose="020B0700000000000000" pitchFamily="50" charset="-128"/>
                <a:ea typeface="Yu Gothic UI Semibold" panose="020B0700000000000000" pitchFamily="50" charset="-128"/>
              </a:rPr>
              <a:t>(</a:t>
            </a:r>
            <a:r>
              <a:rPr kumimoji="1" lang="ja-JP" altLang="en-US" sz="1100" dirty="0">
                <a:solidFill>
                  <a:schemeClr val="accent1">
                    <a:lumMod val="75000"/>
                  </a:schemeClr>
                </a:solidFill>
                <a:latin typeface="Yu Gothic UI Semibold" panose="020B0700000000000000" pitchFamily="50" charset="-128"/>
                <a:ea typeface="Yu Gothic UI Semibold" panose="020B0700000000000000" pitchFamily="50" charset="-128"/>
              </a:rPr>
              <a:t>アプリの登録</a:t>
            </a:r>
            <a:r>
              <a:rPr kumimoji="1" lang="en-US" altLang="ja-JP" sz="1100" dirty="0">
                <a:solidFill>
                  <a:schemeClr val="accent1">
                    <a:lumMod val="75000"/>
                  </a:schemeClr>
                </a:solidFill>
                <a:latin typeface="Yu Gothic UI Semibold" panose="020B0700000000000000" pitchFamily="50" charset="-128"/>
                <a:ea typeface="Yu Gothic UI Semibold" panose="020B0700000000000000" pitchFamily="50" charset="-128"/>
              </a:rPr>
              <a:t>) </a:t>
            </a:r>
            <a:endParaRPr kumimoji="1" lang="ja-JP" altLang="en-US" sz="1100" dirty="0">
              <a:solidFill>
                <a:schemeClr val="accent1">
                  <a:lumMod val="75000"/>
                </a:schemeClr>
              </a:solidFill>
              <a:latin typeface="Yu Gothic UI Semibold" panose="020B0700000000000000" pitchFamily="50" charset="-128"/>
              <a:ea typeface="Yu Gothic UI Semibold" panose="020B0700000000000000" pitchFamily="50" charset="-128"/>
            </a:endParaRPr>
          </a:p>
        </p:txBody>
      </p:sp>
      <p:cxnSp>
        <p:nvCxnSpPr>
          <p:cNvPr id="10" name="直線矢印コネクタ 9">
            <a:extLst>
              <a:ext uri="{FF2B5EF4-FFF2-40B4-BE49-F238E27FC236}">
                <a16:creationId xmlns:a16="http://schemas.microsoft.com/office/drawing/2014/main" id="{D657A4C4-966E-94BE-EF92-F4F724A07711}"/>
              </a:ext>
            </a:extLst>
          </p:cNvPr>
          <p:cNvCxnSpPr>
            <a:cxnSpLocks/>
          </p:cNvCxnSpPr>
          <p:nvPr/>
        </p:nvCxnSpPr>
        <p:spPr>
          <a:xfrm flipV="1">
            <a:off x="3195617" y="1979023"/>
            <a:ext cx="0" cy="838165"/>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23" name="四角形: 角を丸くする 22">
            <a:extLst>
              <a:ext uri="{FF2B5EF4-FFF2-40B4-BE49-F238E27FC236}">
                <a16:creationId xmlns:a16="http://schemas.microsoft.com/office/drawing/2014/main" id="{514E5EEC-6FE2-89BA-9F0B-6A4A30CFF02B}"/>
              </a:ext>
            </a:extLst>
          </p:cNvPr>
          <p:cNvSpPr/>
          <p:nvPr/>
        </p:nvSpPr>
        <p:spPr>
          <a:xfrm>
            <a:off x="1758168" y="3647408"/>
            <a:ext cx="2785929" cy="230736"/>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500" dirty="0">
                <a:latin typeface="Yu Gothic UI Semibold" panose="020B0700000000000000" pitchFamily="50" charset="-128"/>
                <a:ea typeface="Yu Gothic UI Semibold" panose="020B0700000000000000" pitchFamily="50" charset="-128"/>
              </a:rPr>
              <a:t>Graph Tool Kit</a:t>
            </a:r>
            <a:endParaRPr kumimoji="1" lang="ja-JP" altLang="en-US" sz="1500" dirty="0">
              <a:latin typeface="Yu Gothic UI Semibold" panose="020B0700000000000000" pitchFamily="50" charset="-128"/>
              <a:ea typeface="Yu Gothic UI Semibold" panose="020B0700000000000000" pitchFamily="50" charset="-128"/>
            </a:endParaRPr>
          </a:p>
        </p:txBody>
      </p:sp>
      <p:sp>
        <p:nvSpPr>
          <p:cNvPr id="25" name="テキスト ボックス 24">
            <a:extLst>
              <a:ext uri="{FF2B5EF4-FFF2-40B4-BE49-F238E27FC236}">
                <a16:creationId xmlns:a16="http://schemas.microsoft.com/office/drawing/2014/main" id="{ADA1C520-EFCB-49FC-7229-AD711154FBD7}"/>
              </a:ext>
            </a:extLst>
          </p:cNvPr>
          <p:cNvSpPr txBox="1"/>
          <p:nvPr/>
        </p:nvSpPr>
        <p:spPr>
          <a:xfrm>
            <a:off x="1691146" y="1084160"/>
            <a:ext cx="2095856" cy="646331"/>
          </a:xfrm>
          <a:prstGeom prst="rect">
            <a:avLst/>
          </a:prstGeom>
          <a:noFill/>
        </p:spPr>
        <p:txBody>
          <a:bodyPr wrap="square">
            <a:spAutoFit/>
          </a:bodyPr>
          <a:lstStyle/>
          <a:p>
            <a:r>
              <a:rPr lang="en-US" altLang="ja-JP" sz="1200" b="0" dirty="0" err="1">
                <a:effectLst/>
                <a:latin typeface="Cica" panose="020B0409020203020207" pitchFamily="49" charset="-128"/>
                <a:ea typeface="Cica" panose="020B0409020203020207" pitchFamily="49" charset="-128"/>
              </a:rPr>
              <a:t>clientId</a:t>
            </a:r>
            <a:r>
              <a:rPr lang="en-US" altLang="ja-JP" sz="1200" b="0" dirty="0">
                <a:effectLst/>
                <a:latin typeface="Cica" panose="020B0409020203020207" pitchFamily="49" charset="-128"/>
                <a:ea typeface="Cica" panose="020B0409020203020207" pitchFamily="49" charset="-128"/>
              </a:rPr>
              <a:t>: </a:t>
            </a:r>
            <a:r>
              <a:rPr lang="en-US" altLang="ja-JP" sz="1200" dirty="0">
                <a:latin typeface="Cica" panose="020B0409020203020207" pitchFamily="49" charset="-128"/>
                <a:ea typeface="Cica" panose="020B0409020203020207" pitchFamily="49" charset="-128"/>
              </a:rPr>
              <a:t>“</a:t>
            </a:r>
            <a:r>
              <a:rPr lang="en-US" altLang="ja-JP" sz="1200" b="1" dirty="0" err="1">
                <a:solidFill>
                  <a:srgbClr val="C00000"/>
                </a:solidFill>
                <a:effectLst/>
                <a:latin typeface="Cica" panose="020B0409020203020207" pitchFamily="49" charset="-128"/>
                <a:ea typeface="Cica" panose="020B0409020203020207" pitchFamily="49" charset="-128"/>
              </a:rPr>
              <a:t>abcd</a:t>
            </a:r>
            <a:r>
              <a:rPr lang="en-US" altLang="ja-JP" sz="1200" dirty="0">
                <a:latin typeface="Cica" panose="020B0409020203020207" pitchFamily="49" charset="-128"/>
                <a:ea typeface="Cica" panose="020B0409020203020207" pitchFamily="49" charset="-128"/>
              </a:rPr>
              <a:t>”</a:t>
            </a:r>
            <a:endParaRPr lang="en-US" altLang="ja-JP" sz="1200" b="0" dirty="0">
              <a:effectLst/>
              <a:latin typeface="Cica" panose="020B0409020203020207" pitchFamily="49" charset="-128"/>
              <a:ea typeface="Cica" panose="020B0409020203020207" pitchFamily="49" charset="-128"/>
            </a:endParaRPr>
          </a:p>
          <a:p>
            <a:r>
              <a:rPr lang="en-US" altLang="ja-JP" sz="1200" dirty="0" err="1">
                <a:latin typeface="Cica" panose="020B0409020203020207" pitchFamily="49" charset="-128"/>
                <a:ea typeface="Cica" panose="020B0409020203020207" pitchFamily="49" charset="-128"/>
              </a:rPr>
              <a:t>tenantId</a:t>
            </a:r>
            <a:r>
              <a:rPr lang="en-US" altLang="ja-JP" sz="1200" dirty="0">
                <a:latin typeface="Cica" panose="020B0409020203020207" pitchFamily="49" charset="-128"/>
                <a:ea typeface="Cica" panose="020B0409020203020207" pitchFamily="49" charset="-128"/>
              </a:rPr>
              <a:t>: “</a:t>
            </a:r>
            <a:r>
              <a:rPr lang="en-US" altLang="ja-JP" sz="1200" b="1" dirty="0" err="1">
                <a:solidFill>
                  <a:schemeClr val="accent1"/>
                </a:solidFill>
                <a:effectLst/>
                <a:latin typeface="Cica" panose="020B0409020203020207" pitchFamily="49" charset="-128"/>
                <a:ea typeface="Cica" panose="020B0409020203020207" pitchFamily="49" charset="-128"/>
              </a:rPr>
              <a:t>xyz</a:t>
            </a:r>
            <a:r>
              <a:rPr lang="en-US" altLang="ja-JP" sz="1200" dirty="0">
                <a:latin typeface="Cica" panose="020B0409020203020207" pitchFamily="49" charset="-128"/>
                <a:ea typeface="Cica" panose="020B0409020203020207" pitchFamily="49" charset="-128"/>
              </a:rPr>
              <a:t>”</a:t>
            </a:r>
          </a:p>
          <a:p>
            <a:endParaRPr lang="ja-JP" altLang="en-US" sz="1200" dirty="0"/>
          </a:p>
        </p:txBody>
      </p:sp>
      <p:pic>
        <p:nvPicPr>
          <p:cNvPr id="1026" name="Picture 2" descr="Instant Analytic Access To Microsoft Graph API Data - Precog">
            <a:extLst>
              <a:ext uri="{FF2B5EF4-FFF2-40B4-BE49-F238E27FC236}">
                <a16:creationId xmlns:a16="http://schemas.microsoft.com/office/drawing/2014/main" id="{BD2BB7C0-D13A-C288-0540-14E827F71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423" y="3326026"/>
            <a:ext cx="2078720" cy="491498"/>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065A95F3-7A48-83C1-C307-41F081A2B5FC}"/>
              </a:ext>
            </a:extLst>
          </p:cNvPr>
          <p:cNvSpPr txBox="1"/>
          <p:nvPr/>
        </p:nvSpPr>
        <p:spPr>
          <a:xfrm>
            <a:off x="4870583" y="3202073"/>
            <a:ext cx="3464497" cy="369332"/>
          </a:xfrm>
          <a:prstGeom prst="rect">
            <a:avLst/>
          </a:prstGeom>
          <a:noFill/>
        </p:spPr>
        <p:txBody>
          <a:bodyPr wrap="square" rtlCol="0">
            <a:spAutoFit/>
          </a:bodyPr>
          <a:lstStyle/>
          <a:p>
            <a:r>
              <a:rPr kumimoji="1" lang="en-US" altLang="ja-JP" dirty="0">
                <a:latin typeface="Yu Gothic UI Semibold" panose="020B0700000000000000" pitchFamily="50" charset="-128"/>
                <a:ea typeface="Yu Gothic UI Semibold" panose="020B0700000000000000" pitchFamily="50" charset="-128"/>
              </a:rPr>
              <a:t>GET /me/event</a:t>
            </a:r>
            <a:endParaRPr kumimoji="1" lang="ja-JP" altLang="en-US" dirty="0">
              <a:latin typeface="Yu Gothic UI Semibold" panose="020B0700000000000000" pitchFamily="50" charset="-128"/>
              <a:ea typeface="Yu Gothic UI Semibold" panose="020B0700000000000000" pitchFamily="50" charset="-128"/>
            </a:endParaRPr>
          </a:p>
        </p:txBody>
      </p:sp>
      <p:pic>
        <p:nvPicPr>
          <p:cNvPr id="38" name="図 37">
            <a:extLst>
              <a:ext uri="{FF2B5EF4-FFF2-40B4-BE49-F238E27FC236}">
                <a16:creationId xmlns:a16="http://schemas.microsoft.com/office/drawing/2014/main" id="{40AFD1A2-39D4-66A7-8172-0059F2577AC1}"/>
              </a:ext>
            </a:extLst>
          </p:cNvPr>
          <p:cNvPicPr>
            <a:picLocks noChangeAspect="1"/>
          </p:cNvPicPr>
          <p:nvPr/>
        </p:nvPicPr>
        <p:blipFill rotWithShape="1">
          <a:blip r:embed="rId4"/>
          <a:srcRect l="30692" t="70280" r="33420" b="15140"/>
          <a:stretch/>
        </p:blipFill>
        <p:spPr>
          <a:xfrm>
            <a:off x="3184568" y="1170728"/>
            <a:ext cx="2452643" cy="629297"/>
          </a:xfrm>
          <a:prstGeom prst="rect">
            <a:avLst/>
          </a:prstGeom>
        </p:spPr>
      </p:pic>
      <p:pic>
        <p:nvPicPr>
          <p:cNvPr id="43" name="図 42" descr="物体 が含まれている画像&#10;&#10;自動的に生成された説明">
            <a:extLst>
              <a:ext uri="{FF2B5EF4-FFF2-40B4-BE49-F238E27FC236}">
                <a16:creationId xmlns:a16="http://schemas.microsoft.com/office/drawing/2014/main" id="{7B369D9D-84F8-F3E1-267A-F44330609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181" y="1602229"/>
            <a:ext cx="475613" cy="475613"/>
          </a:xfrm>
          <a:prstGeom prst="rect">
            <a:avLst/>
          </a:prstGeom>
        </p:spPr>
      </p:pic>
      <p:cxnSp>
        <p:nvCxnSpPr>
          <p:cNvPr id="45" name="直線矢印コネクタ 44">
            <a:extLst>
              <a:ext uri="{FF2B5EF4-FFF2-40B4-BE49-F238E27FC236}">
                <a16:creationId xmlns:a16="http://schemas.microsoft.com/office/drawing/2014/main" id="{E68886A9-ABAC-79E4-0541-6F0ADEB0DF44}"/>
              </a:ext>
            </a:extLst>
          </p:cNvPr>
          <p:cNvCxnSpPr>
            <a:cxnSpLocks/>
          </p:cNvCxnSpPr>
          <p:nvPr/>
        </p:nvCxnSpPr>
        <p:spPr>
          <a:xfrm>
            <a:off x="4978767" y="3673221"/>
            <a:ext cx="255454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直線矢印コネクタ 55">
            <a:extLst>
              <a:ext uri="{FF2B5EF4-FFF2-40B4-BE49-F238E27FC236}">
                <a16:creationId xmlns:a16="http://schemas.microsoft.com/office/drawing/2014/main" id="{8BAB6600-6E3D-B43F-DE43-C5EC8DDD5589}"/>
              </a:ext>
            </a:extLst>
          </p:cNvPr>
          <p:cNvCxnSpPr>
            <a:cxnSpLocks/>
          </p:cNvCxnSpPr>
          <p:nvPr/>
        </p:nvCxnSpPr>
        <p:spPr>
          <a:xfrm>
            <a:off x="4952852" y="3807358"/>
            <a:ext cx="2554549" cy="0"/>
          </a:xfrm>
          <a:prstGeom prst="straightConnector1">
            <a:avLst/>
          </a:prstGeom>
          <a:ln w="19050">
            <a:headEnd type="triangle"/>
            <a:tailEnd type="none"/>
          </a:ln>
        </p:spPr>
        <p:style>
          <a:lnRef idx="1">
            <a:schemeClr val="dk1"/>
          </a:lnRef>
          <a:fillRef idx="0">
            <a:schemeClr val="dk1"/>
          </a:fillRef>
          <a:effectRef idx="0">
            <a:schemeClr val="dk1"/>
          </a:effectRef>
          <a:fontRef idx="minor">
            <a:schemeClr val="tx1"/>
          </a:fontRef>
        </p:style>
      </p:cxnSp>
      <p:sp>
        <p:nvSpPr>
          <p:cNvPr id="62" name="テキスト ボックス 61">
            <a:extLst>
              <a:ext uri="{FF2B5EF4-FFF2-40B4-BE49-F238E27FC236}">
                <a16:creationId xmlns:a16="http://schemas.microsoft.com/office/drawing/2014/main" id="{8AFE1F90-3F99-7F03-14F2-8EE9999557FB}"/>
              </a:ext>
            </a:extLst>
          </p:cNvPr>
          <p:cNvSpPr txBox="1"/>
          <p:nvPr/>
        </p:nvSpPr>
        <p:spPr>
          <a:xfrm>
            <a:off x="2383223" y="4040942"/>
            <a:ext cx="2165685" cy="461665"/>
          </a:xfrm>
          <a:prstGeom prst="rect">
            <a:avLst/>
          </a:prstGeom>
          <a:noFill/>
        </p:spPr>
        <p:txBody>
          <a:bodyPr wrap="square" rtlCol="0">
            <a:spAutoFit/>
          </a:bodyPr>
          <a:lstStyle/>
          <a:p>
            <a:r>
              <a:rPr kumimoji="1" lang="ja-JP" altLang="en-US" sz="1200" dirty="0">
                <a:latin typeface="Yu Gothic UI Semibold" panose="020B0700000000000000" pitchFamily="50" charset="-128"/>
                <a:ea typeface="Yu Gothic UI Semibold" panose="020B0700000000000000" pitchFamily="50" charset="-128"/>
              </a:rPr>
              <a:t>ユーザから委任されたアプリから</a:t>
            </a:r>
            <a:br>
              <a:rPr kumimoji="1" lang="en-US" altLang="ja-JP" sz="1200" dirty="0">
                <a:latin typeface="Yu Gothic UI Semibold" panose="020B0700000000000000" pitchFamily="50" charset="-128"/>
                <a:ea typeface="Yu Gothic UI Semibold" panose="020B0700000000000000" pitchFamily="50" charset="-128"/>
              </a:rPr>
            </a:br>
            <a:r>
              <a:rPr kumimoji="1" lang="en-US" altLang="ja-JP" sz="1200" dirty="0">
                <a:latin typeface="Yu Gothic UI Semibold" panose="020B0700000000000000" pitchFamily="50" charset="-128"/>
                <a:ea typeface="Yu Gothic UI Semibold" panose="020B0700000000000000" pitchFamily="50" charset="-128"/>
              </a:rPr>
              <a:t>Graph API</a:t>
            </a:r>
            <a:r>
              <a:rPr kumimoji="1" lang="ja-JP" altLang="en-US" sz="1200" dirty="0">
                <a:latin typeface="Yu Gothic UI Semibold" panose="020B0700000000000000" pitchFamily="50" charset="-128"/>
                <a:ea typeface="Yu Gothic UI Semibold" panose="020B0700000000000000" pitchFamily="50" charset="-128"/>
              </a:rPr>
              <a:t> にアクセス</a:t>
            </a:r>
          </a:p>
        </p:txBody>
      </p:sp>
      <p:sp>
        <p:nvSpPr>
          <p:cNvPr id="1024" name="テキスト ボックス 1023">
            <a:extLst>
              <a:ext uri="{FF2B5EF4-FFF2-40B4-BE49-F238E27FC236}">
                <a16:creationId xmlns:a16="http://schemas.microsoft.com/office/drawing/2014/main" id="{FC0ECA16-6015-0BC2-C897-E3B2BE07BB85}"/>
              </a:ext>
            </a:extLst>
          </p:cNvPr>
          <p:cNvSpPr txBox="1"/>
          <p:nvPr/>
        </p:nvSpPr>
        <p:spPr>
          <a:xfrm>
            <a:off x="3295075" y="2224051"/>
            <a:ext cx="1342239" cy="461665"/>
          </a:xfrm>
          <a:prstGeom prst="rect">
            <a:avLst/>
          </a:prstGeom>
          <a:noFill/>
        </p:spPr>
        <p:txBody>
          <a:bodyPr wrap="square" rtlCol="0">
            <a:spAutoFit/>
          </a:bodyPr>
          <a:lstStyle/>
          <a:p>
            <a:pPr marL="228600" indent="-228600">
              <a:buFont typeface="+mj-lt"/>
              <a:buAutoNum type="arabicPeriod"/>
            </a:pPr>
            <a:r>
              <a:rPr kumimoji="1" lang="ja-JP" altLang="en-US" sz="1200" dirty="0">
                <a:latin typeface="Yu Gothic UI Semibold" panose="020B0700000000000000" pitchFamily="50" charset="-128"/>
                <a:ea typeface="Yu Gothic UI Semibold" panose="020B0700000000000000" pitchFamily="50" charset="-128"/>
              </a:rPr>
              <a:t>ログイン</a:t>
            </a:r>
            <a:endParaRPr lang="en-US" altLang="ja-JP" sz="1200" dirty="0">
              <a:latin typeface="Yu Gothic UI Semibold" panose="020B0700000000000000" pitchFamily="50" charset="-128"/>
              <a:ea typeface="Yu Gothic UI Semibold" panose="020B0700000000000000" pitchFamily="50" charset="-128"/>
            </a:endParaRPr>
          </a:p>
          <a:p>
            <a:pPr marL="228600" indent="-228600">
              <a:buFont typeface="+mj-lt"/>
              <a:buAutoNum type="arabicPeriod"/>
            </a:pPr>
            <a:r>
              <a:rPr kumimoji="1" lang="ja-JP" altLang="en-US" sz="1200" dirty="0">
                <a:latin typeface="Yu Gothic UI Semibold" panose="020B0700000000000000" pitchFamily="50" charset="-128"/>
                <a:ea typeface="Yu Gothic UI Semibold" panose="020B0700000000000000" pitchFamily="50" charset="-128"/>
              </a:rPr>
              <a:t>委任にサイン</a:t>
            </a:r>
          </a:p>
        </p:txBody>
      </p:sp>
      <p:pic>
        <p:nvPicPr>
          <p:cNvPr id="7" name="グラフィックス 6" descr="ユーザー 単色塗りつぶし">
            <a:extLst>
              <a:ext uri="{FF2B5EF4-FFF2-40B4-BE49-F238E27FC236}">
                <a16:creationId xmlns:a16="http://schemas.microsoft.com/office/drawing/2014/main" id="{863E9431-D085-F342-614F-DFCA09D732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995" y="3736641"/>
            <a:ext cx="561512" cy="561512"/>
          </a:xfrm>
          <a:prstGeom prst="rect">
            <a:avLst/>
          </a:prstGeom>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B7D20E09-FCE8-F330-190F-1E8B0E6ACC9D}"/>
              </a:ext>
            </a:extLst>
          </p:cNvPr>
          <p:cNvPicPr>
            <a:picLocks noChangeAspect="1"/>
          </p:cNvPicPr>
          <p:nvPr/>
        </p:nvPicPr>
        <p:blipFill rotWithShape="1">
          <a:blip r:embed="rId8">
            <a:extLst>
              <a:ext uri="{28A0092B-C50C-407E-A947-70E740481C1C}">
                <a14:useLocalDpi xmlns:a14="http://schemas.microsoft.com/office/drawing/2010/main" val="0"/>
              </a:ext>
            </a:extLst>
          </a:blip>
          <a:srcRect r="36114" b="15041"/>
          <a:stretch/>
        </p:blipFill>
        <p:spPr>
          <a:xfrm>
            <a:off x="1700167" y="4627488"/>
            <a:ext cx="2813050" cy="2128706"/>
          </a:xfrm>
          <a:prstGeom prst="rect">
            <a:avLst/>
          </a:prstGeom>
          <a:ln>
            <a:solidFill>
              <a:schemeClr val="bg1">
                <a:lumMod val="75000"/>
              </a:schemeClr>
            </a:solidFill>
          </a:ln>
        </p:spPr>
      </p:pic>
      <p:sp>
        <p:nvSpPr>
          <p:cNvPr id="12" name="四角形: 角を丸くする 11">
            <a:extLst>
              <a:ext uri="{FF2B5EF4-FFF2-40B4-BE49-F238E27FC236}">
                <a16:creationId xmlns:a16="http://schemas.microsoft.com/office/drawing/2014/main" id="{FEFE7F1D-4DB7-D85F-18CD-33E8C3ACA291}"/>
              </a:ext>
            </a:extLst>
          </p:cNvPr>
          <p:cNvSpPr/>
          <p:nvPr/>
        </p:nvSpPr>
        <p:spPr>
          <a:xfrm>
            <a:off x="1751177" y="3182903"/>
            <a:ext cx="2785929" cy="411413"/>
          </a:xfrm>
          <a:prstGeom prst="roundRect">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500" dirty="0">
                <a:latin typeface="Yu Gothic UI Semibold" panose="020B0700000000000000" pitchFamily="50" charset="-128"/>
                <a:ea typeface="Yu Gothic UI Semibold" panose="020B0700000000000000" pitchFamily="50" charset="-128"/>
              </a:rPr>
              <a:t>Index.html</a:t>
            </a:r>
            <a:endParaRPr kumimoji="1" lang="ja-JP" altLang="en-US" sz="1500" dirty="0">
              <a:latin typeface="Yu Gothic UI Semibold" panose="020B0700000000000000" pitchFamily="50" charset="-128"/>
              <a:ea typeface="Yu Gothic UI Semibold" panose="020B0700000000000000" pitchFamily="50" charset="-128"/>
            </a:endParaRPr>
          </a:p>
        </p:txBody>
      </p:sp>
      <p:sp>
        <p:nvSpPr>
          <p:cNvPr id="13" name="フローチャート: 磁気ディスク 12">
            <a:extLst>
              <a:ext uri="{FF2B5EF4-FFF2-40B4-BE49-F238E27FC236}">
                <a16:creationId xmlns:a16="http://schemas.microsoft.com/office/drawing/2014/main" id="{22B7989D-41D0-4977-3BC6-C24374C97D09}"/>
              </a:ext>
            </a:extLst>
          </p:cNvPr>
          <p:cNvSpPr/>
          <p:nvPr/>
        </p:nvSpPr>
        <p:spPr>
          <a:xfrm>
            <a:off x="10233251" y="3166126"/>
            <a:ext cx="1006679" cy="855676"/>
          </a:xfrm>
          <a:prstGeom prst="flowChartMagneticDisk">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7557619-910B-7EDB-8A6F-767FF66087E0}"/>
              </a:ext>
            </a:extLst>
          </p:cNvPr>
          <p:cNvSpPr txBox="1"/>
          <p:nvPr/>
        </p:nvSpPr>
        <p:spPr>
          <a:xfrm>
            <a:off x="10215147" y="4073140"/>
            <a:ext cx="1521830" cy="1015663"/>
          </a:xfrm>
          <a:prstGeom prst="rect">
            <a:avLst/>
          </a:prstGeom>
          <a:noFill/>
        </p:spPr>
        <p:txBody>
          <a:bodyPr wrap="square" rtlCol="0">
            <a:spAutoFit/>
          </a:bodyPr>
          <a:lstStyle/>
          <a:p>
            <a:r>
              <a:rPr kumimoji="1" lang="en-US" altLang="ja-JP" sz="1200" dirty="0">
                <a:latin typeface="Yu Gothic UI Semibold" panose="020B0700000000000000" pitchFamily="50" charset="-128"/>
                <a:ea typeface="Yu Gothic UI Semibold" panose="020B0700000000000000" pitchFamily="50" charset="-128"/>
              </a:rPr>
              <a:t>M365</a:t>
            </a:r>
            <a:r>
              <a:rPr kumimoji="1" lang="ja-JP" altLang="en-US" sz="1200" dirty="0">
                <a:latin typeface="Yu Gothic UI Semibold" panose="020B0700000000000000" pitchFamily="50" charset="-128"/>
                <a:ea typeface="Yu Gothic UI Semibold" panose="020B0700000000000000" pitchFamily="50" charset="-128"/>
              </a:rPr>
              <a:t>で管理する</a:t>
            </a:r>
            <a:endParaRPr kumimoji="1" lang="en-US" altLang="ja-JP" sz="1200" dirty="0">
              <a:latin typeface="Yu Gothic UI Semibold" panose="020B0700000000000000" pitchFamily="50" charset="-128"/>
              <a:ea typeface="Yu Gothic UI Semibold" panose="020B0700000000000000" pitchFamily="50" charset="-128"/>
            </a:endParaRPr>
          </a:p>
          <a:p>
            <a:pPr marL="171450" indent="-171450">
              <a:buFont typeface="Arial" panose="020B0604020202020204" pitchFamily="34" charset="0"/>
              <a:buChar char="•"/>
            </a:pPr>
            <a:r>
              <a:rPr kumimoji="1" lang="ja-JP" altLang="en-US" sz="1200" dirty="0">
                <a:latin typeface="Yu Gothic UI Semibold" panose="020B0700000000000000" pitchFamily="50" charset="-128"/>
                <a:ea typeface="Yu Gothic UI Semibold" panose="020B0700000000000000" pitchFamily="50" charset="-128"/>
              </a:rPr>
              <a:t>ユーザプロファイル</a:t>
            </a:r>
            <a:endParaRPr kumimoji="1" lang="en-US" altLang="ja-JP" sz="1200" dirty="0">
              <a:latin typeface="Yu Gothic UI Semibold" panose="020B0700000000000000" pitchFamily="50" charset="-128"/>
              <a:ea typeface="Yu Gothic UI Semibold" panose="020B0700000000000000" pitchFamily="50" charset="-128"/>
            </a:endParaRPr>
          </a:p>
          <a:p>
            <a:pPr marL="171450" indent="-171450">
              <a:buFont typeface="Arial" panose="020B0604020202020204" pitchFamily="34" charset="0"/>
              <a:buChar char="•"/>
            </a:pPr>
            <a:r>
              <a:rPr kumimoji="1" lang="ja-JP" altLang="en-US" sz="1200" dirty="0">
                <a:latin typeface="Yu Gothic UI Semibold" panose="020B0700000000000000" pitchFamily="50" charset="-128"/>
                <a:ea typeface="Yu Gothic UI Semibold" panose="020B0700000000000000" pitchFamily="50" charset="-128"/>
              </a:rPr>
              <a:t>メール</a:t>
            </a:r>
            <a:endParaRPr kumimoji="1" lang="en-US" altLang="ja-JP" sz="1200" dirty="0">
              <a:latin typeface="Yu Gothic UI Semibold" panose="020B0700000000000000" pitchFamily="50" charset="-128"/>
              <a:ea typeface="Yu Gothic UI Semibold" panose="020B0700000000000000" pitchFamily="50" charset="-128"/>
            </a:endParaRPr>
          </a:p>
          <a:p>
            <a:pPr marL="171450" indent="-171450">
              <a:buFont typeface="Arial" panose="020B0604020202020204" pitchFamily="34" charset="0"/>
              <a:buChar char="•"/>
            </a:pPr>
            <a:r>
              <a:rPr kumimoji="1" lang="ja-JP" altLang="en-US" sz="1200" dirty="0">
                <a:latin typeface="Yu Gothic UI Semibold" panose="020B0700000000000000" pitchFamily="50" charset="-128"/>
                <a:ea typeface="Yu Gothic UI Semibold" panose="020B0700000000000000" pitchFamily="50" charset="-128"/>
              </a:rPr>
              <a:t>カレンダー</a:t>
            </a:r>
            <a:endParaRPr kumimoji="1" lang="en-US" altLang="ja-JP" sz="1200" dirty="0">
              <a:latin typeface="Yu Gothic UI Semibold" panose="020B0700000000000000" pitchFamily="50" charset="-128"/>
              <a:ea typeface="Yu Gothic UI Semibold" panose="020B0700000000000000" pitchFamily="50" charset="-128"/>
            </a:endParaRPr>
          </a:p>
          <a:p>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15" name="テキスト ボックス 14">
            <a:extLst>
              <a:ext uri="{FF2B5EF4-FFF2-40B4-BE49-F238E27FC236}">
                <a16:creationId xmlns:a16="http://schemas.microsoft.com/office/drawing/2014/main" id="{CE233F06-199D-6C23-4751-231CB46C0662}"/>
              </a:ext>
            </a:extLst>
          </p:cNvPr>
          <p:cNvSpPr txBox="1"/>
          <p:nvPr/>
        </p:nvSpPr>
        <p:spPr>
          <a:xfrm>
            <a:off x="4855203" y="4008814"/>
            <a:ext cx="3800917" cy="1015663"/>
          </a:xfrm>
          <a:prstGeom prst="rect">
            <a:avLst/>
          </a:prstGeom>
          <a:noFill/>
        </p:spPr>
        <p:txBody>
          <a:bodyPr wrap="square" rtlCol="0">
            <a:spAutoFit/>
          </a:bodyPr>
          <a:lstStyle/>
          <a:p>
            <a:r>
              <a:rPr kumimoji="1" lang="en-US" altLang="ja-JP" sz="1200" dirty="0">
                <a:latin typeface="Yu Gothic UI Semibold" panose="020B0700000000000000" pitchFamily="50" charset="-128"/>
                <a:ea typeface="Yu Gothic UI Semibold" panose="020B0700000000000000" pitchFamily="50" charset="-128"/>
              </a:rPr>
              <a:t>{</a:t>
            </a:r>
            <a:br>
              <a:rPr kumimoji="1" lang="en-US" altLang="ja-JP" sz="1200" dirty="0">
                <a:latin typeface="Yu Gothic UI Semibold" panose="020B0700000000000000" pitchFamily="50" charset="-128"/>
                <a:ea typeface="Yu Gothic UI Semibold" panose="020B0700000000000000" pitchFamily="50" charset="-128"/>
              </a:rPr>
            </a:br>
            <a:r>
              <a:rPr kumimoji="1" lang="en-US" altLang="ja-JP" sz="1200" dirty="0">
                <a:latin typeface="Yu Gothic UI Semibold" panose="020B0700000000000000" pitchFamily="50" charset="-128"/>
                <a:ea typeface="Yu Gothic UI Semibold" panose="020B0700000000000000" pitchFamily="50" charset="-128"/>
              </a:rPr>
              <a:t>    2022/10/04</a:t>
            </a:r>
            <a:r>
              <a:rPr kumimoji="1" lang="ja-JP" altLang="en-US" sz="1200" dirty="0">
                <a:latin typeface="Yu Gothic UI Semibold" panose="020B0700000000000000" pitchFamily="50" charset="-128"/>
                <a:ea typeface="Yu Gothic UI Semibold" panose="020B0700000000000000" pitchFamily="50" charset="-128"/>
              </a:rPr>
              <a:t> </a:t>
            </a:r>
            <a:r>
              <a:rPr kumimoji="1" lang="en-US" altLang="ja-JP" sz="1200" dirty="0">
                <a:latin typeface="Yu Gothic UI Semibold" panose="020B0700000000000000" pitchFamily="50" charset="-128"/>
                <a:ea typeface="Yu Gothic UI Semibold" panose="020B0700000000000000" pitchFamily="50" charset="-128"/>
              </a:rPr>
              <a:t>6:00-6:30	:  </a:t>
            </a:r>
            <a:r>
              <a:rPr kumimoji="1" lang="ja-JP" altLang="en-US" sz="1200" dirty="0">
                <a:latin typeface="Yu Gothic UI Semibold" panose="020B0700000000000000" pitchFamily="50" charset="-128"/>
                <a:ea typeface="Yu Gothic UI Semibold" panose="020B0700000000000000" pitchFamily="50" charset="-128"/>
              </a:rPr>
              <a:t>お客様と打ち合わせ </a:t>
            </a:r>
            <a:r>
              <a:rPr kumimoji="1"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a:t>
            </a:r>
            <a:r>
              <a:rPr kumimoji="1" lang="en-US" altLang="ja-JP" sz="1200" dirty="0">
                <a:latin typeface="Yu Gothic UI Semibold" panose="020B0700000000000000" pitchFamily="50" charset="-128"/>
                <a:ea typeface="Yu Gothic UI Semibold" panose="020B0700000000000000" pitchFamily="50" charset="-128"/>
              </a:rPr>
              <a:t> 2022/10/04</a:t>
            </a:r>
            <a:r>
              <a:rPr kumimoji="1" lang="ja-JP" altLang="en-US" sz="1200" dirty="0">
                <a:latin typeface="Yu Gothic UI Semibold" panose="020B0700000000000000" pitchFamily="50" charset="-128"/>
                <a:ea typeface="Yu Gothic UI Semibold" panose="020B0700000000000000" pitchFamily="50" charset="-128"/>
              </a:rPr>
              <a:t> </a:t>
            </a:r>
            <a:r>
              <a:rPr kumimoji="1" lang="en-US" altLang="ja-JP" sz="1200" dirty="0">
                <a:latin typeface="Yu Gothic UI Semibold" panose="020B0700000000000000" pitchFamily="50" charset="-128"/>
                <a:ea typeface="Yu Gothic UI Semibold" panose="020B0700000000000000" pitchFamily="50" charset="-128"/>
              </a:rPr>
              <a:t>17:00-17:30	:  </a:t>
            </a:r>
            <a:r>
              <a:rPr kumimoji="1" lang="ja-JP" altLang="en-US" sz="1200" dirty="0">
                <a:latin typeface="Yu Gothic UI Semibold" panose="020B0700000000000000" pitchFamily="50" charset="-128"/>
                <a:ea typeface="Yu Gothic UI Semibold" panose="020B0700000000000000" pitchFamily="50" charset="-128"/>
              </a:rPr>
              <a:t>パートナー様と打ち合わせ </a:t>
            </a:r>
            <a:r>
              <a:rPr kumimoji="1" lang="en-US" altLang="ja-JP" sz="1200" dirty="0">
                <a:latin typeface="Yu Gothic UI Semibold" panose="020B0700000000000000" pitchFamily="50" charset="-128"/>
                <a:ea typeface="Yu Gothic UI Semibold" panose="020B0700000000000000" pitchFamily="50" charset="-128"/>
              </a:rPr>
              <a:t>, </a:t>
            </a:r>
          </a:p>
          <a:p>
            <a:r>
              <a:rPr kumimoji="1" lang="en-US" altLang="ja-JP" sz="1200" dirty="0">
                <a:latin typeface="Yu Gothic UI Semibold" panose="020B0700000000000000" pitchFamily="50" charset="-128"/>
                <a:ea typeface="Yu Gothic UI Semibold" panose="020B0700000000000000" pitchFamily="50" charset="-128"/>
              </a:rPr>
              <a:t>    ….</a:t>
            </a:r>
            <a:br>
              <a:rPr kumimoji="1" lang="en-US" altLang="ja-JP" sz="1200" dirty="0">
                <a:latin typeface="Yu Gothic UI Semibold" panose="020B0700000000000000" pitchFamily="50" charset="-128"/>
                <a:ea typeface="Yu Gothic UI Semibold" panose="020B0700000000000000" pitchFamily="50" charset="-128"/>
              </a:rPr>
            </a:br>
            <a:r>
              <a:rPr kumimoji="1"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3" name="吹き出し: 角を丸めた四角形 2">
            <a:extLst>
              <a:ext uri="{FF2B5EF4-FFF2-40B4-BE49-F238E27FC236}">
                <a16:creationId xmlns:a16="http://schemas.microsoft.com/office/drawing/2014/main" id="{89936971-E747-6CBD-756C-2610A2F90E72}"/>
              </a:ext>
            </a:extLst>
          </p:cNvPr>
          <p:cNvSpPr/>
          <p:nvPr/>
        </p:nvSpPr>
        <p:spPr>
          <a:xfrm>
            <a:off x="5276062" y="463766"/>
            <a:ext cx="1849727" cy="568041"/>
          </a:xfrm>
          <a:prstGeom prst="wedgeRoundRectCallout">
            <a:avLst>
              <a:gd name="adj1" fmla="val -42001"/>
              <a:gd name="adj2" fmla="val 114313"/>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Yu Gothic UI Semibold" panose="020B0700000000000000" pitchFamily="50" charset="-128"/>
                <a:ea typeface="Yu Gothic UI Semibold" panose="020B0700000000000000" pitchFamily="50" charset="-128"/>
              </a:rPr>
              <a:t>Graph API</a:t>
            </a:r>
            <a:r>
              <a:rPr kumimoji="1" lang="ja-JP" altLang="en-US" sz="1200" dirty="0">
                <a:solidFill>
                  <a:schemeClr val="tx1"/>
                </a:solidFill>
                <a:latin typeface="Yu Gothic UI Semibold" panose="020B0700000000000000" pitchFamily="50" charset="-128"/>
                <a:ea typeface="Yu Gothic UI Semibold" panose="020B0700000000000000" pitchFamily="50" charset="-128"/>
              </a:rPr>
              <a:t> への</a:t>
            </a:r>
            <a:r>
              <a:rPr kumimoji="1" lang="en-US" altLang="ja-JP" sz="1200" dirty="0">
                <a:solidFill>
                  <a:schemeClr val="tx1"/>
                </a:solidFill>
                <a:latin typeface="Yu Gothic UI Semibold" panose="020B0700000000000000" pitchFamily="50" charset="-128"/>
                <a:ea typeface="Yu Gothic UI Semibold" panose="020B0700000000000000" pitchFamily="50" charset="-128"/>
              </a:rPr>
              <a:t>User.Read</a:t>
            </a:r>
            <a:r>
              <a:rPr kumimoji="1" lang="ja-JP" altLang="en-US" sz="1200" dirty="0">
                <a:solidFill>
                  <a:schemeClr val="tx1"/>
                </a:solidFill>
                <a:latin typeface="Yu Gothic UI Semibold" panose="020B0700000000000000" pitchFamily="50" charset="-128"/>
                <a:ea typeface="Yu Gothic UI Semibold" panose="020B0700000000000000" pitchFamily="50" charset="-128"/>
              </a:rPr>
              <a:t> 委任済み</a:t>
            </a:r>
          </a:p>
        </p:txBody>
      </p:sp>
    </p:spTree>
    <p:extLst>
      <p:ext uri="{BB962C8B-B14F-4D97-AF65-F5344CB8AC3E}">
        <p14:creationId xmlns:p14="http://schemas.microsoft.com/office/powerpoint/2010/main" val="3594283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13" name="正方形/長方形 12">
            <a:extLst>
              <a:ext uri="{FF2B5EF4-FFF2-40B4-BE49-F238E27FC236}">
                <a16:creationId xmlns:a16="http://schemas.microsoft.com/office/drawing/2014/main" id="{B57A9FB0-5A15-19E1-FD3C-1D4B1C59C486}"/>
              </a:ext>
            </a:extLst>
          </p:cNvPr>
          <p:cNvSpPr/>
          <p:nvPr/>
        </p:nvSpPr>
        <p:spPr>
          <a:xfrm>
            <a:off x="8344846" y="2781267"/>
            <a:ext cx="2339630" cy="318614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自作 業務</a:t>
            </a:r>
            <a:r>
              <a:rPr lang="en-US" altLang="ja-JP" dirty="0">
                <a:latin typeface="Yu Gothic UI Semibold" panose="020B0700000000000000" pitchFamily="50" charset="-128"/>
                <a:ea typeface="Yu Gothic UI Semibold" panose="020B0700000000000000" pitchFamily="50" charset="-128"/>
              </a:rPr>
              <a:t>API</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Backend </a:t>
            </a: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4" name="正方形/長方形 13">
            <a:extLst>
              <a:ext uri="{FF2B5EF4-FFF2-40B4-BE49-F238E27FC236}">
                <a16:creationId xmlns:a16="http://schemas.microsoft.com/office/drawing/2014/main" id="{F77BF544-5CC1-E5F7-E7E1-58F9982E9DB5}"/>
              </a:ext>
            </a:extLst>
          </p:cNvPr>
          <p:cNvSpPr/>
          <p:nvPr/>
        </p:nvSpPr>
        <p:spPr>
          <a:xfrm>
            <a:off x="8987631" y="4112882"/>
            <a:ext cx="1084946" cy="73735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solidFill>
                  <a:schemeClr val="bg1"/>
                </a:solidFill>
                <a:latin typeface="Yu Gothic UI Semibold" panose="020B0700000000000000" pitchFamily="50" charset="-128"/>
                <a:ea typeface="Yu Gothic UI Semibold" panose="020B0700000000000000" pitchFamily="50" charset="-128"/>
              </a:rPr>
              <a:t>バックエンド</a:t>
            </a:r>
            <a:r>
              <a:rPr lang="en-US" altLang="ja-JP" sz="1400" dirty="0">
                <a:solidFill>
                  <a:schemeClr val="bg1"/>
                </a:solidFill>
                <a:latin typeface="Yu Gothic UI Semibold" panose="020B0700000000000000" pitchFamily="50" charset="-128"/>
                <a:ea typeface="Yu Gothic UI Semibold" panose="020B0700000000000000" pitchFamily="50" charset="-128"/>
              </a:rPr>
              <a:t>API</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9" name="円柱 18">
            <a:extLst>
              <a:ext uri="{FF2B5EF4-FFF2-40B4-BE49-F238E27FC236}">
                <a16:creationId xmlns:a16="http://schemas.microsoft.com/office/drawing/2014/main" id="{B3B39347-ADB5-678A-CEE3-8DCD89CB46FA}"/>
              </a:ext>
            </a:extLst>
          </p:cNvPr>
          <p:cNvSpPr/>
          <p:nvPr/>
        </p:nvSpPr>
        <p:spPr>
          <a:xfrm>
            <a:off x="2919281" y="5158166"/>
            <a:ext cx="731941" cy="616483"/>
          </a:xfrm>
          <a:prstGeom prst="can">
            <a:avLst/>
          </a:prstGeom>
          <a:solidFill>
            <a:schemeClr val="accent1">
              <a:lumMod val="20000"/>
              <a:lumOff val="8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Token</a:t>
            </a:r>
            <a:br>
              <a:rPr kumimoji="1" lang="en-US" altLang="ja-JP" sz="1400" dirty="0">
                <a:solidFill>
                  <a:srgbClr val="C00000"/>
                </a:solidFill>
                <a:latin typeface="Yu Gothic UI Semibold" panose="020B0700000000000000" pitchFamily="50" charset="-128"/>
                <a:ea typeface="Yu Gothic UI Semibold" panose="020B0700000000000000" pitchFamily="50" charset="-128"/>
              </a:rPr>
            </a:br>
            <a:r>
              <a:rPr kumimoji="1" lang="en-US" altLang="ja-JP" sz="1400" dirty="0">
                <a:solidFill>
                  <a:srgbClr val="C00000"/>
                </a:solidFill>
                <a:latin typeface="Yu Gothic UI Semibold" panose="020B0700000000000000" pitchFamily="50" charset="-128"/>
                <a:ea typeface="Yu Gothic UI Semibold" panose="020B0700000000000000" pitchFamily="50" charset="-128"/>
              </a:rPr>
              <a:t>store</a:t>
            </a:r>
            <a:endParaRPr kumimoji="1" lang="ja-JP" altLang="en-US" sz="1400" dirty="0">
              <a:solidFill>
                <a:srgbClr val="C00000"/>
              </a:solidFill>
              <a:latin typeface="Yu Gothic UI Semibold" panose="020B0700000000000000" pitchFamily="50" charset="-128"/>
              <a:ea typeface="Yu Gothic UI Semibold" panose="020B0700000000000000" pitchFamily="50" charset="-128"/>
            </a:endParaRPr>
          </a:p>
        </p:txBody>
      </p:sp>
      <p:sp>
        <p:nvSpPr>
          <p:cNvPr id="20" name="正方形/長方形 19">
            <a:extLst>
              <a:ext uri="{FF2B5EF4-FFF2-40B4-BE49-F238E27FC236}">
                <a16:creationId xmlns:a16="http://schemas.microsoft.com/office/drawing/2014/main" id="{DC079FA6-0B25-8D62-F7D7-F9C57FAF520E}"/>
              </a:ext>
            </a:extLst>
          </p:cNvPr>
          <p:cNvSpPr/>
          <p:nvPr/>
        </p:nvSpPr>
        <p:spPr>
          <a:xfrm>
            <a:off x="2994190" y="3807317"/>
            <a:ext cx="577895" cy="1017748"/>
          </a:xfrm>
          <a:prstGeom prst="rect">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EasyAuth</a:t>
            </a: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30" name="直線矢印コネクタ 29">
            <a:extLst>
              <a:ext uri="{FF2B5EF4-FFF2-40B4-BE49-F238E27FC236}">
                <a16:creationId xmlns:a16="http://schemas.microsoft.com/office/drawing/2014/main" id="{70CDF8FF-7448-416E-2D48-7D58FA892F1C}"/>
              </a:ext>
            </a:extLst>
          </p:cNvPr>
          <p:cNvCxnSpPr>
            <a:cxnSpLocks/>
            <a:stCxn id="20" idx="2"/>
            <a:endCxn id="19" idx="1"/>
          </p:cNvCxnSpPr>
          <p:nvPr/>
        </p:nvCxnSpPr>
        <p:spPr>
          <a:xfrm>
            <a:off x="3283138" y="4825065"/>
            <a:ext cx="2114" cy="33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1190483-2FF4-8F31-A80C-C03181F6F8BD}"/>
              </a:ext>
            </a:extLst>
          </p:cNvPr>
          <p:cNvCxnSpPr>
            <a:cxnSpLocks/>
          </p:cNvCxnSpPr>
          <p:nvPr/>
        </p:nvCxnSpPr>
        <p:spPr>
          <a:xfrm>
            <a:off x="3617569" y="4397384"/>
            <a:ext cx="11600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FF8D324-47F3-FFDE-F6A0-5A42BE86C1E1}"/>
              </a:ext>
            </a:extLst>
          </p:cNvPr>
          <p:cNvCxnSpPr>
            <a:cxnSpLocks/>
          </p:cNvCxnSpPr>
          <p:nvPr/>
        </p:nvCxnSpPr>
        <p:spPr>
          <a:xfrm>
            <a:off x="2287343" y="4381363"/>
            <a:ext cx="52493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cxnSp>
        <p:nvCxnSpPr>
          <p:cNvPr id="12" name="直線矢印コネクタ 11">
            <a:extLst>
              <a:ext uri="{FF2B5EF4-FFF2-40B4-BE49-F238E27FC236}">
                <a16:creationId xmlns:a16="http://schemas.microsoft.com/office/drawing/2014/main" id="{7A74DFC9-8F94-DECE-F762-264822C1AB19}"/>
              </a:ext>
            </a:extLst>
          </p:cNvPr>
          <p:cNvCxnSpPr>
            <a:cxnSpLocks/>
          </p:cNvCxnSpPr>
          <p:nvPr/>
        </p:nvCxnSpPr>
        <p:spPr>
          <a:xfrm>
            <a:off x="5598770" y="4364455"/>
            <a:ext cx="33804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D40D43BF-3B85-EE38-DE8F-01A745F3B8B8}"/>
              </a:ext>
            </a:extLst>
          </p:cNvPr>
          <p:cNvSpPr/>
          <p:nvPr/>
        </p:nvSpPr>
        <p:spPr>
          <a:xfrm>
            <a:off x="2702401" y="1136048"/>
            <a:ext cx="2996120" cy="131323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sp>
        <p:nvSpPr>
          <p:cNvPr id="27" name="吹き出し: 角を丸めた四角形 26">
            <a:extLst>
              <a:ext uri="{FF2B5EF4-FFF2-40B4-BE49-F238E27FC236}">
                <a16:creationId xmlns:a16="http://schemas.microsoft.com/office/drawing/2014/main" id="{354D83DD-95AA-5BF4-8775-289892A27D85}"/>
              </a:ext>
            </a:extLst>
          </p:cNvPr>
          <p:cNvSpPr/>
          <p:nvPr/>
        </p:nvSpPr>
        <p:spPr>
          <a:xfrm>
            <a:off x="834690" y="1678612"/>
            <a:ext cx="2541923" cy="568041"/>
          </a:xfrm>
          <a:prstGeom prst="wedgeRoundRectCallout">
            <a:avLst>
              <a:gd name="adj1" fmla="val 61105"/>
              <a:gd name="adj2" fmla="val -6418"/>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Part1</a:t>
            </a:r>
            <a:r>
              <a:rPr lang="ja-JP" altLang="en-US" sz="1200" dirty="0">
                <a:solidFill>
                  <a:schemeClr val="tx1"/>
                </a:solidFill>
                <a:latin typeface="Yu Gothic UI Semibold" panose="020B0700000000000000" pitchFamily="50" charset="-128"/>
                <a:ea typeface="Yu Gothic UI Semibold" panose="020B0700000000000000" pitchFamily="50" charset="-128"/>
              </a:rPr>
              <a:t>では手動で登録したが</a:t>
            </a:r>
            <a:endParaRPr lang="en-US" altLang="ja-JP" sz="1200" dirty="0">
              <a:solidFill>
                <a:schemeClr val="tx1"/>
              </a:solidFill>
              <a:latin typeface="Yu Gothic UI Semibold" panose="020B0700000000000000" pitchFamily="50" charset="-128"/>
              <a:ea typeface="Yu Gothic UI Semibold" panose="020B0700000000000000" pitchFamily="50" charset="-128"/>
            </a:endParaRPr>
          </a:p>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AppService</a:t>
            </a:r>
            <a:r>
              <a:rPr lang="ja-JP" altLang="en-US" sz="1200" dirty="0">
                <a:solidFill>
                  <a:schemeClr val="tx1"/>
                </a:solidFill>
                <a:latin typeface="Yu Gothic UI Semibold" panose="020B0700000000000000" pitchFamily="50" charset="-128"/>
                <a:ea typeface="Yu Gothic UI Semibold" panose="020B0700000000000000" pitchFamily="50" charset="-128"/>
              </a:rPr>
              <a:t> が自動作成</a:t>
            </a:r>
            <a:endParaRPr kumimoji="1" lang="ja-JP" altLang="en-US" sz="1200" dirty="0">
              <a:solidFill>
                <a:schemeClr val="tx1"/>
              </a:solidFill>
              <a:latin typeface="Yu Gothic UI Semibold" panose="020B0700000000000000" pitchFamily="50" charset="-128"/>
              <a:ea typeface="Yu Gothic UI Semibold" panose="020B0700000000000000" pitchFamily="50" charset="-128"/>
            </a:endParaRPr>
          </a:p>
        </p:txBody>
      </p:sp>
      <p:cxnSp>
        <p:nvCxnSpPr>
          <p:cNvPr id="28" name="直線矢印コネクタ 27">
            <a:extLst>
              <a:ext uri="{FF2B5EF4-FFF2-40B4-BE49-F238E27FC236}">
                <a16:creationId xmlns:a16="http://schemas.microsoft.com/office/drawing/2014/main" id="{83D51D31-4F0D-EF8F-84B9-BAF6E73A9C2F}"/>
              </a:ext>
            </a:extLst>
          </p:cNvPr>
          <p:cNvCxnSpPr>
            <a:cxnSpLocks/>
            <a:endCxn id="33" idx="2"/>
          </p:cNvCxnSpPr>
          <p:nvPr/>
        </p:nvCxnSpPr>
        <p:spPr>
          <a:xfrm flipV="1">
            <a:off x="4198022"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07345C91-2720-78B9-B1D6-CFC6FFCB0B52}"/>
              </a:ext>
            </a:extLst>
          </p:cNvPr>
          <p:cNvSpPr/>
          <p:nvPr/>
        </p:nvSpPr>
        <p:spPr>
          <a:xfrm>
            <a:off x="3669349" y="1582665"/>
            <a:ext cx="1066134" cy="649480"/>
          </a:xfrm>
          <a:prstGeom prst="round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rgbClr val="C00000"/>
                </a:solidFill>
                <a:latin typeface="Yu Gothic UI Semibold" panose="020B0700000000000000" pitchFamily="50" charset="-128"/>
                <a:ea typeface="Yu Gothic UI Semibold" panose="020B0700000000000000" pitchFamily="50" charset="-128"/>
              </a:rPr>
              <a:t>Front</a:t>
            </a:r>
            <a:r>
              <a:rPr kumimoji="1" lang="ja-JP" altLang="en-US" sz="1600" dirty="0">
                <a:solidFill>
                  <a:srgbClr val="C00000"/>
                </a:solidFill>
                <a:latin typeface="Yu Gothic UI Semibold" panose="020B0700000000000000" pitchFamily="50" charset="-128"/>
                <a:ea typeface="Yu Gothic UI Semibold" panose="020B0700000000000000" pitchFamily="50" charset="-128"/>
              </a:rPr>
              <a:t> </a:t>
            </a:r>
            <a:br>
              <a:rPr kumimoji="1" lang="en-US" altLang="ja-JP" sz="1600" dirty="0">
                <a:solidFill>
                  <a:srgbClr val="C00000"/>
                </a:solidFill>
                <a:latin typeface="Yu Gothic UI Semibold" panose="020B0700000000000000" pitchFamily="50" charset="-128"/>
                <a:ea typeface="Yu Gothic UI Semibold" panose="020B0700000000000000" pitchFamily="50" charset="-128"/>
              </a:rPr>
            </a:br>
            <a:r>
              <a:rPr kumimoji="1" lang="en-US" altLang="ja-JP" sz="1100" dirty="0">
                <a:solidFill>
                  <a:srgbClr val="C00000"/>
                </a:solidFill>
                <a:latin typeface="Yu Gothic UI Semibold" panose="020B0700000000000000" pitchFamily="50" charset="-128"/>
                <a:ea typeface="Yu Gothic UI Semibold" panose="020B0700000000000000" pitchFamily="50" charset="-128"/>
              </a:rPr>
              <a:t>(</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アプリの登録</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 </a:t>
            </a:r>
            <a:endParaRPr kumimoji="1" lang="ja-JP" altLang="en-US" sz="1100" dirty="0">
              <a:solidFill>
                <a:srgbClr val="C00000"/>
              </a:solidFill>
              <a:latin typeface="Yu Gothic UI Semibold" panose="020B0700000000000000" pitchFamily="50" charset="-128"/>
              <a:ea typeface="Yu Gothic UI Semibold" panose="020B0700000000000000" pitchFamily="50" charset="-128"/>
            </a:endParaRPr>
          </a:p>
        </p:txBody>
      </p:sp>
      <p:sp>
        <p:nvSpPr>
          <p:cNvPr id="35" name="正方形/長方形 34">
            <a:extLst>
              <a:ext uri="{FF2B5EF4-FFF2-40B4-BE49-F238E27FC236}">
                <a16:creationId xmlns:a16="http://schemas.microsoft.com/office/drawing/2014/main" id="{4418540F-DAB6-F9B8-19F4-5FB65E671524}"/>
              </a:ext>
            </a:extLst>
          </p:cNvPr>
          <p:cNvSpPr/>
          <p:nvPr/>
        </p:nvSpPr>
        <p:spPr>
          <a:xfrm>
            <a:off x="7803370" y="657395"/>
            <a:ext cx="2975708" cy="1067667"/>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DockerHub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37" name="正方形/長方形 36">
            <a:extLst>
              <a:ext uri="{FF2B5EF4-FFF2-40B4-BE49-F238E27FC236}">
                <a16:creationId xmlns:a16="http://schemas.microsoft.com/office/drawing/2014/main" id="{E12B7C3A-EBE6-30F0-1B61-4E94C73811DF}"/>
              </a:ext>
            </a:extLst>
          </p:cNvPr>
          <p:cNvSpPr/>
          <p:nvPr/>
        </p:nvSpPr>
        <p:spPr>
          <a:xfrm>
            <a:off x="8113032" y="1053723"/>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フロントアプリ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sp>
        <p:nvSpPr>
          <p:cNvPr id="39" name="正方形/長方形 38">
            <a:extLst>
              <a:ext uri="{FF2B5EF4-FFF2-40B4-BE49-F238E27FC236}">
                <a16:creationId xmlns:a16="http://schemas.microsoft.com/office/drawing/2014/main" id="{F54694EE-3CD8-F09C-F60A-57B52B1748CB}"/>
              </a:ext>
            </a:extLst>
          </p:cNvPr>
          <p:cNvSpPr/>
          <p:nvPr/>
        </p:nvSpPr>
        <p:spPr>
          <a:xfrm>
            <a:off x="8119517" y="1361766"/>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バックエンド</a:t>
            </a:r>
            <a:r>
              <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API</a:t>
            </a: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cxnSp>
        <p:nvCxnSpPr>
          <p:cNvPr id="41" name="コネクタ: 曲線 40">
            <a:extLst>
              <a:ext uri="{FF2B5EF4-FFF2-40B4-BE49-F238E27FC236}">
                <a16:creationId xmlns:a16="http://schemas.microsoft.com/office/drawing/2014/main" id="{4C5A9107-30B8-25FB-076B-64AE50440FF2}"/>
              </a:ext>
            </a:extLst>
          </p:cNvPr>
          <p:cNvCxnSpPr>
            <a:cxnSpLocks/>
            <a:stCxn id="37" idx="1"/>
          </p:cNvCxnSpPr>
          <p:nvPr/>
        </p:nvCxnSpPr>
        <p:spPr>
          <a:xfrm rot="10800000" flipV="1">
            <a:off x="5560542" y="1170520"/>
            <a:ext cx="2552491" cy="2929723"/>
          </a:xfrm>
          <a:prstGeom prst="curvedConnector3">
            <a:avLst>
              <a:gd name="adj1" fmla="val 50000"/>
            </a:avLst>
          </a:prstGeom>
          <a:ln w="19050">
            <a:solidFill>
              <a:schemeClr val="tx2"/>
            </a:solidFill>
            <a:prstDash val="sysDot"/>
            <a:headEnd type="none" w="lg" len="lg"/>
            <a:tailEnd type="triangle" w="lg" len="med"/>
          </a:ln>
        </p:spPr>
        <p:style>
          <a:lnRef idx="1">
            <a:schemeClr val="accent6"/>
          </a:lnRef>
          <a:fillRef idx="0">
            <a:schemeClr val="accent6"/>
          </a:fillRef>
          <a:effectRef idx="0">
            <a:schemeClr val="accent6"/>
          </a:effectRef>
          <a:fontRef idx="minor">
            <a:schemeClr val="tx1"/>
          </a:fontRef>
        </p:style>
      </p:cxnSp>
      <p:sp>
        <p:nvSpPr>
          <p:cNvPr id="47" name="テキスト ボックス 46">
            <a:extLst>
              <a:ext uri="{FF2B5EF4-FFF2-40B4-BE49-F238E27FC236}">
                <a16:creationId xmlns:a16="http://schemas.microsoft.com/office/drawing/2014/main" id="{06B96B35-BBC6-AB28-5330-A741AE5DB44B}"/>
              </a:ext>
            </a:extLst>
          </p:cNvPr>
          <p:cNvSpPr txBox="1"/>
          <p:nvPr/>
        </p:nvSpPr>
        <p:spPr>
          <a:xfrm>
            <a:off x="6603240" y="115676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52" name="コネクタ: 曲線 51">
            <a:extLst>
              <a:ext uri="{FF2B5EF4-FFF2-40B4-BE49-F238E27FC236}">
                <a16:creationId xmlns:a16="http://schemas.microsoft.com/office/drawing/2014/main" id="{B2AC24A6-D8AA-D846-C486-3F671FBFB955}"/>
              </a:ext>
            </a:extLst>
          </p:cNvPr>
          <p:cNvCxnSpPr>
            <a:cxnSpLocks/>
            <a:stCxn id="39" idx="3"/>
            <a:endCxn id="14" idx="3"/>
          </p:cNvCxnSpPr>
          <p:nvPr/>
        </p:nvCxnSpPr>
        <p:spPr>
          <a:xfrm flipH="1">
            <a:off x="10072577" y="1478564"/>
            <a:ext cx="439943" cy="3002995"/>
          </a:xfrm>
          <a:prstGeom prst="curvedConnector3">
            <a:avLst>
              <a:gd name="adj1" fmla="val -76303"/>
            </a:avLst>
          </a:prstGeom>
          <a:ln w="19050">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
        <p:nvSpPr>
          <p:cNvPr id="59" name="テキスト ボックス 58">
            <a:extLst>
              <a:ext uri="{FF2B5EF4-FFF2-40B4-BE49-F238E27FC236}">
                <a16:creationId xmlns:a16="http://schemas.microsoft.com/office/drawing/2014/main" id="{74F5D9C7-7DC7-F643-F064-2D495225643C}"/>
              </a:ext>
            </a:extLst>
          </p:cNvPr>
          <p:cNvSpPr txBox="1"/>
          <p:nvPr/>
        </p:nvSpPr>
        <p:spPr>
          <a:xfrm>
            <a:off x="10825474" y="240709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60" name="直線矢印コネクタ 59">
            <a:extLst>
              <a:ext uri="{FF2B5EF4-FFF2-40B4-BE49-F238E27FC236}">
                <a16:creationId xmlns:a16="http://schemas.microsoft.com/office/drawing/2014/main" id="{1598006D-DF4A-C950-F595-CDEA2B598B59}"/>
              </a:ext>
            </a:extLst>
          </p:cNvPr>
          <p:cNvCxnSpPr>
            <a:cxnSpLocks/>
          </p:cNvCxnSpPr>
          <p:nvPr/>
        </p:nvCxnSpPr>
        <p:spPr>
          <a:xfrm flipV="1">
            <a:off x="1927654" y="2433844"/>
            <a:ext cx="553688" cy="147089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69BA8167-6F6F-85F6-AABB-F97EDA84B51A}"/>
              </a:ext>
            </a:extLst>
          </p:cNvPr>
          <p:cNvCxnSpPr>
            <a:cxnSpLocks/>
          </p:cNvCxnSpPr>
          <p:nvPr/>
        </p:nvCxnSpPr>
        <p:spPr>
          <a:xfrm flipH="1">
            <a:off x="2051222" y="2492210"/>
            <a:ext cx="546851" cy="148666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7329DC5C-D0CA-9FF8-5FB1-21B68FFF3E44}"/>
              </a:ext>
            </a:extLst>
          </p:cNvPr>
          <p:cNvCxnSpPr>
            <a:cxnSpLocks/>
          </p:cNvCxnSpPr>
          <p:nvPr/>
        </p:nvCxnSpPr>
        <p:spPr>
          <a:xfrm flipH="1">
            <a:off x="5557581" y="4482414"/>
            <a:ext cx="33639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2C8A71DB-DBCE-5D70-9A4A-45C93E32F322}"/>
              </a:ext>
            </a:extLst>
          </p:cNvPr>
          <p:cNvSpPr txBox="1"/>
          <p:nvPr/>
        </p:nvSpPr>
        <p:spPr>
          <a:xfrm>
            <a:off x="6044966" y="4026954"/>
            <a:ext cx="178463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http://backend/api/v1</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74" name="テキスト ボックス 73">
            <a:extLst>
              <a:ext uri="{FF2B5EF4-FFF2-40B4-BE49-F238E27FC236}">
                <a16:creationId xmlns:a16="http://schemas.microsoft.com/office/drawing/2014/main" id="{D226C0D4-0495-2E98-F4BF-DE3DECDF4782}"/>
              </a:ext>
            </a:extLst>
          </p:cNvPr>
          <p:cNvSpPr txBox="1"/>
          <p:nvPr/>
        </p:nvSpPr>
        <p:spPr>
          <a:xfrm>
            <a:off x="6074804" y="4516205"/>
            <a:ext cx="2429898" cy="120032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“title”: “</a:t>
            </a:r>
            <a:r>
              <a:rPr lang="ja-JP" altLang="en-US" sz="1200" dirty="0">
                <a:latin typeface="Yu Gothic UI Semibold" panose="020B0700000000000000" pitchFamily="50" charset="-128"/>
                <a:ea typeface="Yu Gothic UI Semibold" panose="020B0700000000000000" pitchFamily="50" charset="-128"/>
              </a:rPr>
              <a:t>ヨガ</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“task”: “</a:t>
            </a:r>
            <a:r>
              <a:rPr lang="ja-JP" altLang="en-US" sz="1200" dirty="0">
                <a:latin typeface="Yu Gothic UI Semibold" panose="020B0700000000000000" pitchFamily="50" charset="-128"/>
                <a:ea typeface="Yu Gothic UI Semibold" panose="020B0700000000000000" pitchFamily="50" charset="-128"/>
              </a:rPr>
              <a:t>予約する</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"duedate": "2022-10-10" ,</a:t>
            </a:r>
          </a:p>
          <a:p>
            <a:r>
              <a:rPr lang="en-US" altLang="ja-JP" sz="1200" dirty="0">
                <a:latin typeface="Yu Gothic UI Semibold" panose="020B0700000000000000" pitchFamily="50" charset="-128"/>
                <a:ea typeface="Yu Gothic UI Semibold" panose="020B0700000000000000" pitchFamily="50" charset="-128"/>
              </a:rPr>
              <a:t>    "status": "Pending"</a:t>
            </a:r>
          </a:p>
          <a:p>
            <a:r>
              <a:rPr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3" name="テキスト ボックス 2">
            <a:extLst>
              <a:ext uri="{FF2B5EF4-FFF2-40B4-BE49-F238E27FC236}">
                <a16:creationId xmlns:a16="http://schemas.microsoft.com/office/drawing/2014/main" id="{DCC1512A-9359-2333-27F9-04073A0E6FBB}"/>
              </a:ext>
            </a:extLst>
          </p:cNvPr>
          <p:cNvSpPr txBox="1"/>
          <p:nvPr/>
        </p:nvSpPr>
        <p:spPr>
          <a:xfrm>
            <a:off x="3656232" y="3638781"/>
            <a:ext cx="1173155" cy="707886"/>
          </a:xfrm>
          <a:prstGeom prst="rect">
            <a:avLst/>
          </a:prstGeom>
          <a:noFill/>
        </p:spPr>
        <p:txBody>
          <a:bodyPr wrap="square">
            <a:spAutoFit/>
          </a:bodyPr>
          <a:lstStyle/>
          <a:p>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EAB700"/>
                </a:solidFill>
                <a:effectLst/>
                <a:latin typeface="Cica" panose="020B0409020203020207" pitchFamily="49" charset="-128"/>
                <a:ea typeface="Cica" panose="020B0409020203020207" pitchFamily="49" charset="-128"/>
              </a:rPr>
              <a:t>RequestHeader</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value</a:t>
            </a:r>
            <a:r>
              <a:rPr lang="en-US" altLang="ja-JP" sz="1000" b="0" dirty="0">
                <a:solidFill>
                  <a:srgbClr val="8959A8"/>
                </a:solidFill>
                <a:effectLst/>
                <a:latin typeface="Cica" panose="020B0409020203020207" pitchFamily="49" charset="-128"/>
                <a:ea typeface="Cica" panose="020B0409020203020207" pitchFamily="49" charset="-128"/>
              </a:rPr>
              <a:t>=</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X-MS-TOKEN-AAD-ID-TOKENESH-TOKEN…</a:t>
            </a:r>
            <a:endParaRPr lang="en-US" altLang="ja-JP" sz="1000" b="0" dirty="0">
              <a:solidFill>
                <a:srgbClr val="4D4D4C"/>
              </a:solidFill>
              <a:effectLst/>
              <a:latin typeface="Cica" panose="020B0409020203020207" pitchFamily="49" charset="-128"/>
              <a:ea typeface="Cica" panose="020B0409020203020207" pitchFamily="49" charset="-128"/>
            </a:endParaRPr>
          </a:p>
        </p:txBody>
      </p:sp>
      <p:sp>
        <p:nvSpPr>
          <p:cNvPr id="53" name="フリーフォーム: 図形 52">
            <a:extLst>
              <a:ext uri="{FF2B5EF4-FFF2-40B4-BE49-F238E27FC236}">
                <a16:creationId xmlns:a16="http://schemas.microsoft.com/office/drawing/2014/main" id="{B5B48F21-0671-07C0-B2C6-4B1033DB8158}"/>
              </a:ext>
            </a:extLst>
          </p:cNvPr>
          <p:cNvSpPr/>
          <p:nvPr/>
        </p:nvSpPr>
        <p:spPr>
          <a:xfrm rot="247610">
            <a:off x="2300430" y="2950576"/>
            <a:ext cx="256055" cy="1213100"/>
          </a:xfrm>
          <a:custGeom>
            <a:avLst/>
            <a:gdLst>
              <a:gd name="connsiteX0" fmla="*/ 453011 w 461400"/>
              <a:gd name="connsiteY0" fmla="*/ 1593909 h 1668622"/>
              <a:gd name="connsiteX1" fmla="*/ 6 w 461400"/>
              <a:gd name="connsiteY1" fmla="*/ 1484852 h 1668622"/>
              <a:gd name="connsiteX2" fmla="*/ 461400 w 461400"/>
              <a:gd name="connsiteY2" fmla="*/ 0 h 1668622"/>
            </a:gdLst>
            <a:ahLst/>
            <a:cxnLst>
              <a:cxn ang="0">
                <a:pos x="connsiteX0" y="connsiteY0"/>
              </a:cxn>
              <a:cxn ang="0">
                <a:pos x="connsiteX1" y="connsiteY1"/>
              </a:cxn>
              <a:cxn ang="0">
                <a:pos x="connsiteX2" y="connsiteY2"/>
              </a:cxn>
            </a:cxnLst>
            <a:rect l="l" t="t" r="r" b="b"/>
            <a:pathLst>
              <a:path w="461400" h="1668622">
                <a:moveTo>
                  <a:pt x="453011" y="1593909"/>
                </a:moveTo>
                <a:cubicBezTo>
                  <a:pt x="225809" y="1672206"/>
                  <a:pt x="-1392" y="1750503"/>
                  <a:pt x="6" y="1484852"/>
                </a:cubicBezTo>
                <a:cubicBezTo>
                  <a:pt x="1404" y="1219201"/>
                  <a:pt x="231402" y="609600"/>
                  <a:pt x="461400" y="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47D14D1A-72DF-67BC-29F8-992BFBCB8BFB}"/>
              </a:ext>
            </a:extLst>
          </p:cNvPr>
          <p:cNvSpPr/>
          <p:nvPr/>
        </p:nvSpPr>
        <p:spPr>
          <a:xfrm>
            <a:off x="8344846" y="5926920"/>
            <a:ext cx="2340571"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50" name="Picture 2" descr="Azure App Serviceのデプロイスロットで環境のスワップを行う｜ 開発者ブログ ｜ 株式会社アイソルート">
            <a:extLst>
              <a:ext uri="{FF2B5EF4-FFF2-40B4-BE49-F238E27FC236}">
                <a16:creationId xmlns:a16="http://schemas.microsoft.com/office/drawing/2014/main" id="{C1AE0E20-8A4E-5A49-1B55-9A133BBAB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8624" y="5998783"/>
            <a:ext cx="472039" cy="47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73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13" name="正方形/長方形 12">
            <a:extLst>
              <a:ext uri="{FF2B5EF4-FFF2-40B4-BE49-F238E27FC236}">
                <a16:creationId xmlns:a16="http://schemas.microsoft.com/office/drawing/2014/main" id="{B57A9FB0-5A15-19E1-FD3C-1D4B1C59C486}"/>
              </a:ext>
            </a:extLst>
          </p:cNvPr>
          <p:cNvSpPr/>
          <p:nvPr/>
        </p:nvSpPr>
        <p:spPr>
          <a:xfrm>
            <a:off x="8344846" y="2781267"/>
            <a:ext cx="2339630" cy="318614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自作 業務</a:t>
            </a:r>
            <a:r>
              <a:rPr lang="en-US" altLang="ja-JP" dirty="0">
                <a:latin typeface="Yu Gothic UI Semibold" panose="020B0700000000000000" pitchFamily="50" charset="-128"/>
                <a:ea typeface="Yu Gothic UI Semibold" panose="020B0700000000000000" pitchFamily="50" charset="-128"/>
              </a:rPr>
              <a:t>API</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Backend </a:t>
            </a: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4" name="正方形/長方形 13">
            <a:extLst>
              <a:ext uri="{FF2B5EF4-FFF2-40B4-BE49-F238E27FC236}">
                <a16:creationId xmlns:a16="http://schemas.microsoft.com/office/drawing/2014/main" id="{F77BF544-5CC1-E5F7-E7E1-58F9982E9DB5}"/>
              </a:ext>
            </a:extLst>
          </p:cNvPr>
          <p:cNvSpPr/>
          <p:nvPr/>
        </p:nvSpPr>
        <p:spPr>
          <a:xfrm>
            <a:off x="8987631" y="4112882"/>
            <a:ext cx="1084946" cy="73735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solidFill>
                  <a:schemeClr val="bg1"/>
                </a:solidFill>
                <a:latin typeface="Yu Gothic UI Semibold" panose="020B0700000000000000" pitchFamily="50" charset="-128"/>
                <a:ea typeface="Yu Gothic UI Semibold" panose="020B0700000000000000" pitchFamily="50" charset="-128"/>
              </a:rPr>
              <a:t>バックエンド</a:t>
            </a:r>
            <a:r>
              <a:rPr lang="en-US" altLang="ja-JP" sz="1400" dirty="0">
                <a:solidFill>
                  <a:schemeClr val="bg1"/>
                </a:solidFill>
                <a:latin typeface="Yu Gothic UI Semibold" panose="020B0700000000000000" pitchFamily="50" charset="-128"/>
                <a:ea typeface="Yu Gothic UI Semibold" panose="020B0700000000000000" pitchFamily="50" charset="-128"/>
              </a:rPr>
              <a:t>API</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sp>
        <p:nvSpPr>
          <p:cNvPr id="25" name="正方形/長方形 24">
            <a:extLst>
              <a:ext uri="{FF2B5EF4-FFF2-40B4-BE49-F238E27FC236}">
                <a16:creationId xmlns:a16="http://schemas.microsoft.com/office/drawing/2014/main" id="{D40D43BF-3B85-EE38-DE8F-01A745F3B8B8}"/>
              </a:ext>
            </a:extLst>
          </p:cNvPr>
          <p:cNvSpPr/>
          <p:nvPr/>
        </p:nvSpPr>
        <p:spPr>
          <a:xfrm>
            <a:off x="2702401" y="1136048"/>
            <a:ext cx="2996120" cy="131323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cxnSp>
        <p:nvCxnSpPr>
          <p:cNvPr id="28" name="直線矢印コネクタ 27">
            <a:extLst>
              <a:ext uri="{FF2B5EF4-FFF2-40B4-BE49-F238E27FC236}">
                <a16:creationId xmlns:a16="http://schemas.microsoft.com/office/drawing/2014/main" id="{83D51D31-4F0D-EF8F-84B9-BAF6E73A9C2F}"/>
              </a:ext>
            </a:extLst>
          </p:cNvPr>
          <p:cNvCxnSpPr>
            <a:cxnSpLocks/>
          </p:cNvCxnSpPr>
          <p:nvPr/>
        </p:nvCxnSpPr>
        <p:spPr>
          <a:xfrm flipV="1">
            <a:off x="4198022"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18540F-DAB6-F9B8-19F4-5FB65E671524}"/>
              </a:ext>
            </a:extLst>
          </p:cNvPr>
          <p:cNvSpPr/>
          <p:nvPr/>
        </p:nvSpPr>
        <p:spPr>
          <a:xfrm>
            <a:off x="7803370" y="657395"/>
            <a:ext cx="2975708" cy="1067667"/>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DockerHub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37" name="正方形/長方形 36">
            <a:extLst>
              <a:ext uri="{FF2B5EF4-FFF2-40B4-BE49-F238E27FC236}">
                <a16:creationId xmlns:a16="http://schemas.microsoft.com/office/drawing/2014/main" id="{E12B7C3A-EBE6-30F0-1B61-4E94C73811DF}"/>
              </a:ext>
            </a:extLst>
          </p:cNvPr>
          <p:cNvSpPr/>
          <p:nvPr/>
        </p:nvSpPr>
        <p:spPr>
          <a:xfrm>
            <a:off x="8113032" y="1053723"/>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フロントアプリ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sp>
        <p:nvSpPr>
          <p:cNvPr id="39" name="正方形/長方形 38">
            <a:extLst>
              <a:ext uri="{FF2B5EF4-FFF2-40B4-BE49-F238E27FC236}">
                <a16:creationId xmlns:a16="http://schemas.microsoft.com/office/drawing/2014/main" id="{F54694EE-3CD8-F09C-F60A-57B52B1748CB}"/>
              </a:ext>
            </a:extLst>
          </p:cNvPr>
          <p:cNvSpPr/>
          <p:nvPr/>
        </p:nvSpPr>
        <p:spPr>
          <a:xfrm>
            <a:off x="8119517" y="1361766"/>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バックエンド</a:t>
            </a:r>
            <a:r>
              <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API</a:t>
            </a: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cxnSp>
        <p:nvCxnSpPr>
          <p:cNvPr id="52" name="コネクタ: 曲線 51">
            <a:extLst>
              <a:ext uri="{FF2B5EF4-FFF2-40B4-BE49-F238E27FC236}">
                <a16:creationId xmlns:a16="http://schemas.microsoft.com/office/drawing/2014/main" id="{B2AC24A6-D8AA-D846-C486-3F671FBFB955}"/>
              </a:ext>
            </a:extLst>
          </p:cNvPr>
          <p:cNvCxnSpPr>
            <a:cxnSpLocks/>
            <a:stCxn id="39" idx="3"/>
            <a:endCxn id="14" idx="3"/>
          </p:cNvCxnSpPr>
          <p:nvPr/>
        </p:nvCxnSpPr>
        <p:spPr>
          <a:xfrm flipH="1">
            <a:off x="10072577" y="1478564"/>
            <a:ext cx="439943" cy="3002995"/>
          </a:xfrm>
          <a:prstGeom prst="curvedConnector3">
            <a:avLst>
              <a:gd name="adj1" fmla="val -76303"/>
            </a:avLst>
          </a:prstGeom>
          <a:ln w="19050">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
        <p:nvSpPr>
          <p:cNvPr id="59" name="テキスト ボックス 58">
            <a:extLst>
              <a:ext uri="{FF2B5EF4-FFF2-40B4-BE49-F238E27FC236}">
                <a16:creationId xmlns:a16="http://schemas.microsoft.com/office/drawing/2014/main" id="{74F5D9C7-7DC7-F643-F064-2D495225643C}"/>
              </a:ext>
            </a:extLst>
          </p:cNvPr>
          <p:cNvSpPr txBox="1"/>
          <p:nvPr/>
        </p:nvSpPr>
        <p:spPr>
          <a:xfrm>
            <a:off x="10825474" y="240709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47D14D1A-72DF-67BC-29F8-992BFBCB8BFB}"/>
              </a:ext>
            </a:extLst>
          </p:cNvPr>
          <p:cNvSpPr/>
          <p:nvPr/>
        </p:nvSpPr>
        <p:spPr>
          <a:xfrm>
            <a:off x="8344846" y="5926920"/>
            <a:ext cx="2340571"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50" name="Picture 2" descr="Azure App Serviceのデプロイスロットで環境のスワップを行う｜ 開発者ブログ ｜ 株式会社アイソルート">
            <a:extLst>
              <a:ext uri="{FF2B5EF4-FFF2-40B4-BE49-F238E27FC236}">
                <a16:creationId xmlns:a16="http://schemas.microsoft.com/office/drawing/2014/main" id="{C1AE0E20-8A4E-5A49-1B55-9A133BBAB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8624" y="599878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CEF10019-10FD-264C-4FD8-8C1BB13CD53C}"/>
              </a:ext>
            </a:extLst>
          </p:cNvPr>
          <p:cNvSpPr/>
          <p:nvPr/>
        </p:nvSpPr>
        <p:spPr>
          <a:xfrm>
            <a:off x="2366127" y="443061"/>
            <a:ext cx="3927669" cy="615229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F367A054-485E-CE85-B349-967CC5D91B53}"/>
              </a:ext>
            </a:extLst>
          </p:cNvPr>
          <p:cNvCxnSpPr>
            <a:cxnSpLocks/>
          </p:cNvCxnSpPr>
          <p:nvPr/>
        </p:nvCxnSpPr>
        <p:spPr>
          <a:xfrm>
            <a:off x="2271860" y="4364455"/>
            <a:ext cx="67073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47FB92BD-23F4-D2CA-7412-654B4344B2AB}"/>
              </a:ext>
            </a:extLst>
          </p:cNvPr>
          <p:cNvSpPr txBox="1"/>
          <p:nvPr/>
        </p:nvSpPr>
        <p:spPr>
          <a:xfrm>
            <a:off x="6044966" y="4026954"/>
            <a:ext cx="178463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http://backend/api/v1</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11" name="テキスト ボックス 10">
            <a:extLst>
              <a:ext uri="{FF2B5EF4-FFF2-40B4-BE49-F238E27FC236}">
                <a16:creationId xmlns:a16="http://schemas.microsoft.com/office/drawing/2014/main" id="{43983FF9-2504-CBC6-AF1E-6275773C3656}"/>
              </a:ext>
            </a:extLst>
          </p:cNvPr>
          <p:cNvSpPr txBox="1"/>
          <p:nvPr/>
        </p:nvSpPr>
        <p:spPr>
          <a:xfrm>
            <a:off x="6074804" y="4516205"/>
            <a:ext cx="2429898" cy="120032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“title”: “</a:t>
            </a:r>
            <a:r>
              <a:rPr lang="ja-JP" altLang="en-US" sz="1200" dirty="0">
                <a:latin typeface="Yu Gothic UI Semibold" panose="020B0700000000000000" pitchFamily="50" charset="-128"/>
                <a:ea typeface="Yu Gothic UI Semibold" panose="020B0700000000000000" pitchFamily="50" charset="-128"/>
              </a:rPr>
              <a:t>ヨガ</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“task”: “</a:t>
            </a:r>
            <a:r>
              <a:rPr lang="ja-JP" altLang="en-US" sz="1200" dirty="0">
                <a:latin typeface="Yu Gothic UI Semibold" panose="020B0700000000000000" pitchFamily="50" charset="-128"/>
                <a:ea typeface="Yu Gothic UI Semibold" panose="020B0700000000000000" pitchFamily="50" charset="-128"/>
              </a:rPr>
              <a:t>予約する</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"duedate": "2022-10-10" ,</a:t>
            </a:r>
          </a:p>
          <a:p>
            <a:r>
              <a:rPr lang="en-US" altLang="ja-JP" sz="1200" dirty="0">
                <a:latin typeface="Yu Gothic UI Semibold" panose="020B0700000000000000" pitchFamily="50" charset="-128"/>
                <a:ea typeface="Yu Gothic UI Semibold" panose="020B0700000000000000" pitchFamily="50" charset="-128"/>
              </a:rPr>
              <a:t>    "status": "Pending"</a:t>
            </a:r>
          </a:p>
          <a:p>
            <a:r>
              <a:rPr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15" name="直線矢印コネクタ 14">
            <a:extLst>
              <a:ext uri="{FF2B5EF4-FFF2-40B4-BE49-F238E27FC236}">
                <a16:creationId xmlns:a16="http://schemas.microsoft.com/office/drawing/2014/main" id="{DD15CF5E-CD6E-EBA4-8361-FD47F7644C90}"/>
              </a:ext>
            </a:extLst>
          </p:cNvPr>
          <p:cNvCxnSpPr>
            <a:cxnSpLocks/>
          </p:cNvCxnSpPr>
          <p:nvPr/>
        </p:nvCxnSpPr>
        <p:spPr>
          <a:xfrm flipH="1">
            <a:off x="2262433" y="4482414"/>
            <a:ext cx="66591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083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13" name="正方形/長方形 12">
            <a:extLst>
              <a:ext uri="{FF2B5EF4-FFF2-40B4-BE49-F238E27FC236}">
                <a16:creationId xmlns:a16="http://schemas.microsoft.com/office/drawing/2014/main" id="{B57A9FB0-5A15-19E1-FD3C-1D4B1C59C486}"/>
              </a:ext>
            </a:extLst>
          </p:cNvPr>
          <p:cNvSpPr/>
          <p:nvPr/>
        </p:nvSpPr>
        <p:spPr>
          <a:xfrm>
            <a:off x="8344846" y="2781267"/>
            <a:ext cx="2339630" cy="318614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自作 業務</a:t>
            </a:r>
            <a:r>
              <a:rPr lang="en-US" altLang="ja-JP" dirty="0">
                <a:latin typeface="Yu Gothic UI Semibold" panose="020B0700000000000000" pitchFamily="50" charset="-128"/>
                <a:ea typeface="Yu Gothic UI Semibold" panose="020B0700000000000000" pitchFamily="50" charset="-128"/>
              </a:rPr>
              <a:t>API</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Backend </a:t>
            </a: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4" name="正方形/長方形 13">
            <a:extLst>
              <a:ext uri="{FF2B5EF4-FFF2-40B4-BE49-F238E27FC236}">
                <a16:creationId xmlns:a16="http://schemas.microsoft.com/office/drawing/2014/main" id="{F77BF544-5CC1-E5F7-E7E1-58F9982E9DB5}"/>
              </a:ext>
            </a:extLst>
          </p:cNvPr>
          <p:cNvSpPr/>
          <p:nvPr/>
        </p:nvSpPr>
        <p:spPr>
          <a:xfrm>
            <a:off x="8987631" y="4112882"/>
            <a:ext cx="1084946" cy="73735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solidFill>
                  <a:schemeClr val="bg1"/>
                </a:solidFill>
                <a:latin typeface="Yu Gothic UI Semibold" panose="020B0700000000000000" pitchFamily="50" charset="-128"/>
                <a:ea typeface="Yu Gothic UI Semibold" panose="020B0700000000000000" pitchFamily="50" charset="-128"/>
              </a:rPr>
              <a:t>バックエンド</a:t>
            </a:r>
            <a:r>
              <a:rPr lang="en-US" altLang="ja-JP" sz="1400" dirty="0">
                <a:solidFill>
                  <a:schemeClr val="bg1"/>
                </a:solidFill>
                <a:latin typeface="Yu Gothic UI Semibold" panose="020B0700000000000000" pitchFamily="50" charset="-128"/>
                <a:ea typeface="Yu Gothic UI Semibold" panose="020B0700000000000000" pitchFamily="50" charset="-128"/>
              </a:rPr>
              <a:t>API</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54" name="直線矢印コネクタ 53">
            <a:extLst>
              <a:ext uri="{FF2B5EF4-FFF2-40B4-BE49-F238E27FC236}">
                <a16:creationId xmlns:a16="http://schemas.microsoft.com/office/drawing/2014/main" id="{BFF8D324-47F3-FFDE-F6A0-5A42BE86C1E1}"/>
              </a:ext>
            </a:extLst>
          </p:cNvPr>
          <p:cNvCxnSpPr>
            <a:cxnSpLocks/>
          </p:cNvCxnSpPr>
          <p:nvPr/>
        </p:nvCxnSpPr>
        <p:spPr>
          <a:xfrm>
            <a:off x="2287343" y="4381363"/>
            <a:ext cx="2461006"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cxnSp>
        <p:nvCxnSpPr>
          <p:cNvPr id="12" name="直線矢印コネクタ 11">
            <a:extLst>
              <a:ext uri="{FF2B5EF4-FFF2-40B4-BE49-F238E27FC236}">
                <a16:creationId xmlns:a16="http://schemas.microsoft.com/office/drawing/2014/main" id="{7A74DFC9-8F94-DECE-F762-264822C1AB19}"/>
              </a:ext>
            </a:extLst>
          </p:cNvPr>
          <p:cNvCxnSpPr>
            <a:cxnSpLocks/>
          </p:cNvCxnSpPr>
          <p:nvPr/>
        </p:nvCxnSpPr>
        <p:spPr>
          <a:xfrm>
            <a:off x="5598770" y="4364455"/>
            <a:ext cx="33804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D40D43BF-3B85-EE38-DE8F-01A745F3B8B8}"/>
              </a:ext>
            </a:extLst>
          </p:cNvPr>
          <p:cNvSpPr/>
          <p:nvPr/>
        </p:nvSpPr>
        <p:spPr>
          <a:xfrm>
            <a:off x="2702401" y="1136048"/>
            <a:ext cx="2996120" cy="131323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cxnSp>
        <p:nvCxnSpPr>
          <p:cNvPr id="28" name="直線矢印コネクタ 27">
            <a:extLst>
              <a:ext uri="{FF2B5EF4-FFF2-40B4-BE49-F238E27FC236}">
                <a16:creationId xmlns:a16="http://schemas.microsoft.com/office/drawing/2014/main" id="{83D51D31-4F0D-EF8F-84B9-BAF6E73A9C2F}"/>
              </a:ext>
            </a:extLst>
          </p:cNvPr>
          <p:cNvCxnSpPr>
            <a:cxnSpLocks/>
          </p:cNvCxnSpPr>
          <p:nvPr/>
        </p:nvCxnSpPr>
        <p:spPr>
          <a:xfrm flipV="1">
            <a:off x="4198022"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18540F-DAB6-F9B8-19F4-5FB65E671524}"/>
              </a:ext>
            </a:extLst>
          </p:cNvPr>
          <p:cNvSpPr/>
          <p:nvPr/>
        </p:nvSpPr>
        <p:spPr>
          <a:xfrm>
            <a:off x="7803370" y="657395"/>
            <a:ext cx="2975708" cy="1067667"/>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DockerHub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37" name="正方形/長方形 36">
            <a:extLst>
              <a:ext uri="{FF2B5EF4-FFF2-40B4-BE49-F238E27FC236}">
                <a16:creationId xmlns:a16="http://schemas.microsoft.com/office/drawing/2014/main" id="{E12B7C3A-EBE6-30F0-1B61-4E94C73811DF}"/>
              </a:ext>
            </a:extLst>
          </p:cNvPr>
          <p:cNvSpPr/>
          <p:nvPr/>
        </p:nvSpPr>
        <p:spPr>
          <a:xfrm>
            <a:off x="8113032" y="1053723"/>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フロントアプリ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sp>
        <p:nvSpPr>
          <p:cNvPr id="39" name="正方形/長方形 38">
            <a:extLst>
              <a:ext uri="{FF2B5EF4-FFF2-40B4-BE49-F238E27FC236}">
                <a16:creationId xmlns:a16="http://schemas.microsoft.com/office/drawing/2014/main" id="{F54694EE-3CD8-F09C-F60A-57B52B1748CB}"/>
              </a:ext>
            </a:extLst>
          </p:cNvPr>
          <p:cNvSpPr/>
          <p:nvPr/>
        </p:nvSpPr>
        <p:spPr>
          <a:xfrm>
            <a:off x="8119517" y="1361766"/>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バックエンド</a:t>
            </a:r>
            <a:r>
              <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API</a:t>
            </a: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cxnSp>
        <p:nvCxnSpPr>
          <p:cNvPr id="41" name="コネクタ: 曲線 40">
            <a:extLst>
              <a:ext uri="{FF2B5EF4-FFF2-40B4-BE49-F238E27FC236}">
                <a16:creationId xmlns:a16="http://schemas.microsoft.com/office/drawing/2014/main" id="{4C5A9107-30B8-25FB-076B-64AE50440FF2}"/>
              </a:ext>
            </a:extLst>
          </p:cNvPr>
          <p:cNvCxnSpPr>
            <a:cxnSpLocks/>
            <a:stCxn id="37" idx="1"/>
          </p:cNvCxnSpPr>
          <p:nvPr/>
        </p:nvCxnSpPr>
        <p:spPr>
          <a:xfrm rot="10800000" flipV="1">
            <a:off x="5560542" y="1170520"/>
            <a:ext cx="2552491" cy="2929723"/>
          </a:xfrm>
          <a:prstGeom prst="curvedConnector3">
            <a:avLst>
              <a:gd name="adj1" fmla="val 50000"/>
            </a:avLst>
          </a:prstGeom>
          <a:ln w="19050">
            <a:solidFill>
              <a:schemeClr val="tx2"/>
            </a:solidFill>
            <a:prstDash val="sysDot"/>
            <a:headEnd type="none" w="lg" len="lg"/>
            <a:tailEnd type="triangle" w="lg" len="med"/>
          </a:ln>
        </p:spPr>
        <p:style>
          <a:lnRef idx="1">
            <a:schemeClr val="accent6"/>
          </a:lnRef>
          <a:fillRef idx="0">
            <a:schemeClr val="accent6"/>
          </a:fillRef>
          <a:effectRef idx="0">
            <a:schemeClr val="accent6"/>
          </a:effectRef>
          <a:fontRef idx="minor">
            <a:schemeClr val="tx1"/>
          </a:fontRef>
        </p:style>
      </p:cxnSp>
      <p:sp>
        <p:nvSpPr>
          <p:cNvPr id="47" name="テキスト ボックス 46">
            <a:extLst>
              <a:ext uri="{FF2B5EF4-FFF2-40B4-BE49-F238E27FC236}">
                <a16:creationId xmlns:a16="http://schemas.microsoft.com/office/drawing/2014/main" id="{06B96B35-BBC6-AB28-5330-A741AE5DB44B}"/>
              </a:ext>
            </a:extLst>
          </p:cNvPr>
          <p:cNvSpPr txBox="1"/>
          <p:nvPr/>
        </p:nvSpPr>
        <p:spPr>
          <a:xfrm>
            <a:off x="6603240" y="115676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52" name="コネクタ: 曲線 51">
            <a:extLst>
              <a:ext uri="{FF2B5EF4-FFF2-40B4-BE49-F238E27FC236}">
                <a16:creationId xmlns:a16="http://schemas.microsoft.com/office/drawing/2014/main" id="{B2AC24A6-D8AA-D846-C486-3F671FBFB955}"/>
              </a:ext>
            </a:extLst>
          </p:cNvPr>
          <p:cNvCxnSpPr>
            <a:cxnSpLocks/>
            <a:stCxn id="39" idx="3"/>
            <a:endCxn id="14" idx="3"/>
          </p:cNvCxnSpPr>
          <p:nvPr/>
        </p:nvCxnSpPr>
        <p:spPr>
          <a:xfrm flipH="1">
            <a:off x="10072577" y="1478564"/>
            <a:ext cx="439943" cy="3002995"/>
          </a:xfrm>
          <a:prstGeom prst="curvedConnector3">
            <a:avLst>
              <a:gd name="adj1" fmla="val -76303"/>
            </a:avLst>
          </a:prstGeom>
          <a:ln w="19050">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
        <p:nvSpPr>
          <p:cNvPr id="59" name="テキスト ボックス 58">
            <a:extLst>
              <a:ext uri="{FF2B5EF4-FFF2-40B4-BE49-F238E27FC236}">
                <a16:creationId xmlns:a16="http://schemas.microsoft.com/office/drawing/2014/main" id="{74F5D9C7-7DC7-F643-F064-2D495225643C}"/>
              </a:ext>
            </a:extLst>
          </p:cNvPr>
          <p:cNvSpPr txBox="1"/>
          <p:nvPr/>
        </p:nvSpPr>
        <p:spPr>
          <a:xfrm>
            <a:off x="10825474" y="240709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70" name="直線矢印コネクタ 69">
            <a:extLst>
              <a:ext uri="{FF2B5EF4-FFF2-40B4-BE49-F238E27FC236}">
                <a16:creationId xmlns:a16="http://schemas.microsoft.com/office/drawing/2014/main" id="{7329DC5C-D0CA-9FF8-5FB1-21B68FFF3E44}"/>
              </a:ext>
            </a:extLst>
          </p:cNvPr>
          <p:cNvCxnSpPr>
            <a:cxnSpLocks/>
          </p:cNvCxnSpPr>
          <p:nvPr/>
        </p:nvCxnSpPr>
        <p:spPr>
          <a:xfrm flipH="1">
            <a:off x="5557581" y="4482414"/>
            <a:ext cx="33639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2C8A71DB-DBCE-5D70-9A4A-45C93E32F322}"/>
              </a:ext>
            </a:extLst>
          </p:cNvPr>
          <p:cNvSpPr txBox="1"/>
          <p:nvPr/>
        </p:nvSpPr>
        <p:spPr>
          <a:xfrm>
            <a:off x="6044966" y="4026954"/>
            <a:ext cx="178463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http://backend/api/v1</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74" name="テキスト ボックス 73">
            <a:extLst>
              <a:ext uri="{FF2B5EF4-FFF2-40B4-BE49-F238E27FC236}">
                <a16:creationId xmlns:a16="http://schemas.microsoft.com/office/drawing/2014/main" id="{D226C0D4-0495-2E98-F4BF-DE3DECDF4782}"/>
              </a:ext>
            </a:extLst>
          </p:cNvPr>
          <p:cNvSpPr txBox="1"/>
          <p:nvPr/>
        </p:nvSpPr>
        <p:spPr>
          <a:xfrm>
            <a:off x="6074804" y="4516205"/>
            <a:ext cx="2429898" cy="120032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“title”: “</a:t>
            </a:r>
            <a:r>
              <a:rPr lang="ja-JP" altLang="en-US" sz="1200" dirty="0">
                <a:latin typeface="Yu Gothic UI Semibold" panose="020B0700000000000000" pitchFamily="50" charset="-128"/>
                <a:ea typeface="Yu Gothic UI Semibold" panose="020B0700000000000000" pitchFamily="50" charset="-128"/>
              </a:rPr>
              <a:t>ヨガ</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“task”: “</a:t>
            </a:r>
            <a:r>
              <a:rPr lang="ja-JP" altLang="en-US" sz="1200" dirty="0">
                <a:latin typeface="Yu Gothic UI Semibold" panose="020B0700000000000000" pitchFamily="50" charset="-128"/>
                <a:ea typeface="Yu Gothic UI Semibold" panose="020B0700000000000000" pitchFamily="50" charset="-128"/>
              </a:rPr>
              <a:t>予約する</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"duedate": "2022-10-10" ,</a:t>
            </a:r>
          </a:p>
          <a:p>
            <a:r>
              <a:rPr lang="en-US" altLang="ja-JP" sz="1200" dirty="0">
                <a:latin typeface="Yu Gothic UI Semibold" panose="020B0700000000000000" pitchFamily="50" charset="-128"/>
                <a:ea typeface="Yu Gothic UI Semibold" panose="020B0700000000000000" pitchFamily="50" charset="-128"/>
              </a:rPr>
              <a:t>    "status": "Pending"</a:t>
            </a:r>
          </a:p>
          <a:p>
            <a:r>
              <a:rPr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47D14D1A-72DF-67BC-29F8-992BFBCB8BFB}"/>
              </a:ext>
            </a:extLst>
          </p:cNvPr>
          <p:cNvSpPr/>
          <p:nvPr/>
        </p:nvSpPr>
        <p:spPr>
          <a:xfrm>
            <a:off x="8344846" y="5926920"/>
            <a:ext cx="2340571"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50" name="Picture 2" descr="Azure App Serviceのデプロイスロットで環境のスワップを行う｜ 開発者ブログ ｜ 株式会社アイソルート">
            <a:extLst>
              <a:ext uri="{FF2B5EF4-FFF2-40B4-BE49-F238E27FC236}">
                <a16:creationId xmlns:a16="http://schemas.microsoft.com/office/drawing/2014/main" id="{C1AE0E20-8A4E-5A49-1B55-9A133BBAB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8624" y="599878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71B5861E-59A0-D70A-B4A2-AA61DA20426D}"/>
              </a:ext>
            </a:extLst>
          </p:cNvPr>
          <p:cNvSpPr/>
          <p:nvPr/>
        </p:nvSpPr>
        <p:spPr>
          <a:xfrm>
            <a:off x="2385721" y="436529"/>
            <a:ext cx="3927669" cy="2318993"/>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4346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B57A9FB0-5A15-19E1-FD3C-1D4B1C59C486}"/>
              </a:ext>
            </a:extLst>
          </p:cNvPr>
          <p:cNvSpPr/>
          <p:nvPr/>
        </p:nvSpPr>
        <p:spPr>
          <a:xfrm>
            <a:off x="8344846" y="2781267"/>
            <a:ext cx="2339630" cy="318614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自作 業務</a:t>
            </a:r>
            <a:r>
              <a:rPr lang="en-US" altLang="ja-JP" dirty="0">
                <a:latin typeface="Yu Gothic UI Semibold" panose="020B0700000000000000" pitchFamily="50" charset="-128"/>
                <a:ea typeface="Yu Gothic UI Semibold" panose="020B0700000000000000" pitchFamily="50" charset="-128"/>
              </a:rPr>
              <a:t>API</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Backend </a:t>
            </a: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4" name="正方形/長方形 13">
            <a:extLst>
              <a:ext uri="{FF2B5EF4-FFF2-40B4-BE49-F238E27FC236}">
                <a16:creationId xmlns:a16="http://schemas.microsoft.com/office/drawing/2014/main" id="{F77BF544-5CC1-E5F7-E7E1-58F9982E9DB5}"/>
              </a:ext>
            </a:extLst>
          </p:cNvPr>
          <p:cNvSpPr/>
          <p:nvPr/>
        </p:nvSpPr>
        <p:spPr>
          <a:xfrm>
            <a:off x="8987631" y="4112882"/>
            <a:ext cx="1084946" cy="73735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solidFill>
                  <a:schemeClr val="bg1"/>
                </a:solidFill>
                <a:latin typeface="Yu Gothic UI Semibold" panose="020B0700000000000000" pitchFamily="50" charset="-128"/>
                <a:ea typeface="Yu Gothic UI Semibold" panose="020B0700000000000000" pitchFamily="50" charset="-128"/>
              </a:rPr>
              <a:t>バックエンド</a:t>
            </a:r>
            <a:r>
              <a:rPr lang="en-US" altLang="ja-JP" sz="1400" dirty="0">
                <a:solidFill>
                  <a:schemeClr val="bg1"/>
                </a:solidFill>
                <a:latin typeface="Yu Gothic UI Semibold" panose="020B0700000000000000" pitchFamily="50" charset="-128"/>
                <a:ea typeface="Yu Gothic UI Semibold" panose="020B0700000000000000" pitchFamily="50" charset="-128"/>
              </a:rPr>
              <a:t>API</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12" name="直線矢印コネクタ 11">
            <a:extLst>
              <a:ext uri="{FF2B5EF4-FFF2-40B4-BE49-F238E27FC236}">
                <a16:creationId xmlns:a16="http://schemas.microsoft.com/office/drawing/2014/main" id="{7A74DFC9-8F94-DECE-F762-264822C1AB19}"/>
              </a:ext>
            </a:extLst>
          </p:cNvPr>
          <p:cNvCxnSpPr>
            <a:cxnSpLocks/>
          </p:cNvCxnSpPr>
          <p:nvPr/>
        </p:nvCxnSpPr>
        <p:spPr>
          <a:xfrm>
            <a:off x="5598770" y="4364455"/>
            <a:ext cx="33804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正方形/長方形 34">
            <a:extLst>
              <a:ext uri="{FF2B5EF4-FFF2-40B4-BE49-F238E27FC236}">
                <a16:creationId xmlns:a16="http://schemas.microsoft.com/office/drawing/2014/main" id="{4418540F-DAB6-F9B8-19F4-5FB65E671524}"/>
              </a:ext>
            </a:extLst>
          </p:cNvPr>
          <p:cNvSpPr/>
          <p:nvPr/>
        </p:nvSpPr>
        <p:spPr>
          <a:xfrm>
            <a:off x="7803370" y="657395"/>
            <a:ext cx="2975708" cy="1067667"/>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DockerHub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37" name="正方形/長方形 36">
            <a:extLst>
              <a:ext uri="{FF2B5EF4-FFF2-40B4-BE49-F238E27FC236}">
                <a16:creationId xmlns:a16="http://schemas.microsoft.com/office/drawing/2014/main" id="{E12B7C3A-EBE6-30F0-1B61-4E94C73811DF}"/>
              </a:ext>
            </a:extLst>
          </p:cNvPr>
          <p:cNvSpPr/>
          <p:nvPr/>
        </p:nvSpPr>
        <p:spPr>
          <a:xfrm>
            <a:off x="8113032" y="1053723"/>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フロントアプリ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sp>
        <p:nvSpPr>
          <p:cNvPr id="39" name="正方形/長方形 38">
            <a:extLst>
              <a:ext uri="{FF2B5EF4-FFF2-40B4-BE49-F238E27FC236}">
                <a16:creationId xmlns:a16="http://schemas.microsoft.com/office/drawing/2014/main" id="{F54694EE-3CD8-F09C-F60A-57B52B1748CB}"/>
              </a:ext>
            </a:extLst>
          </p:cNvPr>
          <p:cNvSpPr/>
          <p:nvPr/>
        </p:nvSpPr>
        <p:spPr>
          <a:xfrm>
            <a:off x="8119517" y="1361766"/>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バックエンド</a:t>
            </a:r>
            <a:r>
              <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API</a:t>
            </a: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cxnSp>
        <p:nvCxnSpPr>
          <p:cNvPr id="41" name="コネクタ: 曲線 40">
            <a:extLst>
              <a:ext uri="{FF2B5EF4-FFF2-40B4-BE49-F238E27FC236}">
                <a16:creationId xmlns:a16="http://schemas.microsoft.com/office/drawing/2014/main" id="{4C5A9107-30B8-25FB-076B-64AE50440FF2}"/>
              </a:ext>
            </a:extLst>
          </p:cNvPr>
          <p:cNvCxnSpPr>
            <a:cxnSpLocks/>
            <a:stCxn id="37" idx="1"/>
          </p:cNvCxnSpPr>
          <p:nvPr/>
        </p:nvCxnSpPr>
        <p:spPr>
          <a:xfrm rot="10800000" flipV="1">
            <a:off x="5560542" y="1170520"/>
            <a:ext cx="2552491" cy="2929723"/>
          </a:xfrm>
          <a:prstGeom prst="curvedConnector3">
            <a:avLst>
              <a:gd name="adj1" fmla="val 50000"/>
            </a:avLst>
          </a:prstGeom>
          <a:ln w="19050">
            <a:solidFill>
              <a:schemeClr val="tx2"/>
            </a:solidFill>
            <a:prstDash val="sysDot"/>
            <a:headEnd type="none" w="lg" len="lg"/>
            <a:tailEnd type="triangle" w="lg" len="med"/>
          </a:ln>
        </p:spPr>
        <p:style>
          <a:lnRef idx="1">
            <a:schemeClr val="accent6"/>
          </a:lnRef>
          <a:fillRef idx="0">
            <a:schemeClr val="accent6"/>
          </a:fillRef>
          <a:effectRef idx="0">
            <a:schemeClr val="accent6"/>
          </a:effectRef>
          <a:fontRef idx="minor">
            <a:schemeClr val="tx1"/>
          </a:fontRef>
        </p:style>
      </p:cxnSp>
      <p:sp>
        <p:nvSpPr>
          <p:cNvPr id="47" name="テキスト ボックス 46">
            <a:extLst>
              <a:ext uri="{FF2B5EF4-FFF2-40B4-BE49-F238E27FC236}">
                <a16:creationId xmlns:a16="http://schemas.microsoft.com/office/drawing/2014/main" id="{06B96B35-BBC6-AB28-5330-A741AE5DB44B}"/>
              </a:ext>
            </a:extLst>
          </p:cNvPr>
          <p:cNvSpPr txBox="1"/>
          <p:nvPr/>
        </p:nvSpPr>
        <p:spPr>
          <a:xfrm>
            <a:off x="6603240" y="115676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52" name="コネクタ: 曲線 51">
            <a:extLst>
              <a:ext uri="{FF2B5EF4-FFF2-40B4-BE49-F238E27FC236}">
                <a16:creationId xmlns:a16="http://schemas.microsoft.com/office/drawing/2014/main" id="{B2AC24A6-D8AA-D846-C486-3F671FBFB955}"/>
              </a:ext>
            </a:extLst>
          </p:cNvPr>
          <p:cNvCxnSpPr>
            <a:cxnSpLocks/>
            <a:stCxn id="39" idx="3"/>
            <a:endCxn id="14" idx="3"/>
          </p:cNvCxnSpPr>
          <p:nvPr/>
        </p:nvCxnSpPr>
        <p:spPr>
          <a:xfrm flipH="1">
            <a:off x="10072577" y="1478564"/>
            <a:ext cx="439943" cy="3002995"/>
          </a:xfrm>
          <a:prstGeom prst="curvedConnector3">
            <a:avLst>
              <a:gd name="adj1" fmla="val -76303"/>
            </a:avLst>
          </a:prstGeom>
          <a:ln w="19050">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
        <p:nvSpPr>
          <p:cNvPr id="59" name="テキスト ボックス 58">
            <a:extLst>
              <a:ext uri="{FF2B5EF4-FFF2-40B4-BE49-F238E27FC236}">
                <a16:creationId xmlns:a16="http://schemas.microsoft.com/office/drawing/2014/main" id="{74F5D9C7-7DC7-F643-F064-2D495225643C}"/>
              </a:ext>
            </a:extLst>
          </p:cNvPr>
          <p:cNvSpPr txBox="1"/>
          <p:nvPr/>
        </p:nvSpPr>
        <p:spPr>
          <a:xfrm>
            <a:off x="10825474" y="240709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70" name="直線矢印コネクタ 69">
            <a:extLst>
              <a:ext uri="{FF2B5EF4-FFF2-40B4-BE49-F238E27FC236}">
                <a16:creationId xmlns:a16="http://schemas.microsoft.com/office/drawing/2014/main" id="{7329DC5C-D0CA-9FF8-5FB1-21B68FFF3E44}"/>
              </a:ext>
            </a:extLst>
          </p:cNvPr>
          <p:cNvCxnSpPr>
            <a:cxnSpLocks/>
          </p:cNvCxnSpPr>
          <p:nvPr/>
        </p:nvCxnSpPr>
        <p:spPr>
          <a:xfrm flipH="1">
            <a:off x="5557581" y="4482414"/>
            <a:ext cx="33639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2C8A71DB-DBCE-5D70-9A4A-45C93E32F322}"/>
              </a:ext>
            </a:extLst>
          </p:cNvPr>
          <p:cNvSpPr txBox="1"/>
          <p:nvPr/>
        </p:nvSpPr>
        <p:spPr>
          <a:xfrm>
            <a:off x="6044966" y="4026954"/>
            <a:ext cx="178463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http://backend/api/v1</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74" name="テキスト ボックス 73">
            <a:extLst>
              <a:ext uri="{FF2B5EF4-FFF2-40B4-BE49-F238E27FC236}">
                <a16:creationId xmlns:a16="http://schemas.microsoft.com/office/drawing/2014/main" id="{D226C0D4-0495-2E98-F4BF-DE3DECDF4782}"/>
              </a:ext>
            </a:extLst>
          </p:cNvPr>
          <p:cNvSpPr txBox="1"/>
          <p:nvPr/>
        </p:nvSpPr>
        <p:spPr>
          <a:xfrm>
            <a:off x="6074804" y="4516205"/>
            <a:ext cx="2429898" cy="120032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“title”: “</a:t>
            </a:r>
            <a:r>
              <a:rPr lang="ja-JP" altLang="en-US" sz="1200" dirty="0">
                <a:latin typeface="Yu Gothic UI Semibold" panose="020B0700000000000000" pitchFamily="50" charset="-128"/>
                <a:ea typeface="Yu Gothic UI Semibold" panose="020B0700000000000000" pitchFamily="50" charset="-128"/>
              </a:rPr>
              <a:t>ヨガ</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“task”: “</a:t>
            </a:r>
            <a:r>
              <a:rPr lang="ja-JP" altLang="en-US" sz="1200" dirty="0">
                <a:latin typeface="Yu Gothic UI Semibold" panose="020B0700000000000000" pitchFamily="50" charset="-128"/>
                <a:ea typeface="Yu Gothic UI Semibold" panose="020B0700000000000000" pitchFamily="50" charset="-128"/>
              </a:rPr>
              <a:t>予約する</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"duedate": "2022-10-10" ,</a:t>
            </a:r>
          </a:p>
          <a:p>
            <a:r>
              <a:rPr lang="en-US" altLang="ja-JP" sz="1200" dirty="0">
                <a:latin typeface="Yu Gothic UI Semibold" panose="020B0700000000000000" pitchFamily="50" charset="-128"/>
                <a:ea typeface="Yu Gothic UI Semibold" panose="020B0700000000000000" pitchFamily="50" charset="-128"/>
              </a:rPr>
              <a:t>    "status": "Pending"</a:t>
            </a:r>
          </a:p>
          <a:p>
            <a:r>
              <a:rPr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6" name="正方形/長方形 5">
            <a:extLst>
              <a:ext uri="{FF2B5EF4-FFF2-40B4-BE49-F238E27FC236}">
                <a16:creationId xmlns:a16="http://schemas.microsoft.com/office/drawing/2014/main" id="{47D14D1A-72DF-67BC-29F8-992BFBCB8BFB}"/>
              </a:ext>
            </a:extLst>
          </p:cNvPr>
          <p:cNvSpPr/>
          <p:nvPr/>
        </p:nvSpPr>
        <p:spPr>
          <a:xfrm>
            <a:off x="8344846" y="5926920"/>
            <a:ext cx="2340571"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50" name="Picture 2" descr="Azure App Serviceのデプロイスロットで環境のスワップを行う｜ 開発者ブログ ｜ 株式会社アイソルート">
            <a:extLst>
              <a:ext uri="{FF2B5EF4-FFF2-40B4-BE49-F238E27FC236}">
                <a16:creationId xmlns:a16="http://schemas.microsoft.com/office/drawing/2014/main" id="{C1AE0E20-8A4E-5A49-1B55-9A133BBAB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624" y="599878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E8F0D968-C0DB-E34F-5B7F-861AC469F11A}"/>
              </a:ext>
            </a:extLst>
          </p:cNvPr>
          <p:cNvSpPr/>
          <p:nvPr/>
        </p:nvSpPr>
        <p:spPr>
          <a:xfrm>
            <a:off x="5688805" y="402458"/>
            <a:ext cx="6268826" cy="6231116"/>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9" name="円柱 18">
            <a:extLst>
              <a:ext uri="{FF2B5EF4-FFF2-40B4-BE49-F238E27FC236}">
                <a16:creationId xmlns:a16="http://schemas.microsoft.com/office/drawing/2014/main" id="{B3B39347-ADB5-678A-CEE3-8DCD89CB46FA}"/>
              </a:ext>
            </a:extLst>
          </p:cNvPr>
          <p:cNvSpPr/>
          <p:nvPr/>
        </p:nvSpPr>
        <p:spPr>
          <a:xfrm>
            <a:off x="2919281" y="5158166"/>
            <a:ext cx="731941" cy="616483"/>
          </a:xfrm>
          <a:prstGeom prst="can">
            <a:avLst/>
          </a:prstGeom>
          <a:solidFill>
            <a:schemeClr val="accent1">
              <a:lumMod val="20000"/>
              <a:lumOff val="8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Token</a:t>
            </a:r>
            <a:br>
              <a:rPr kumimoji="1" lang="en-US" altLang="ja-JP" sz="1400" dirty="0">
                <a:solidFill>
                  <a:srgbClr val="C00000"/>
                </a:solidFill>
                <a:latin typeface="Yu Gothic UI Semibold" panose="020B0700000000000000" pitchFamily="50" charset="-128"/>
                <a:ea typeface="Yu Gothic UI Semibold" panose="020B0700000000000000" pitchFamily="50" charset="-128"/>
              </a:rPr>
            </a:br>
            <a:r>
              <a:rPr kumimoji="1" lang="en-US" altLang="ja-JP" sz="1400" dirty="0">
                <a:solidFill>
                  <a:srgbClr val="C00000"/>
                </a:solidFill>
                <a:latin typeface="Yu Gothic UI Semibold" panose="020B0700000000000000" pitchFamily="50" charset="-128"/>
                <a:ea typeface="Yu Gothic UI Semibold" panose="020B0700000000000000" pitchFamily="50" charset="-128"/>
              </a:rPr>
              <a:t>store</a:t>
            </a:r>
            <a:endParaRPr kumimoji="1" lang="ja-JP" altLang="en-US" sz="1400" dirty="0">
              <a:solidFill>
                <a:srgbClr val="C00000"/>
              </a:solidFill>
              <a:latin typeface="Yu Gothic UI Semibold" panose="020B0700000000000000" pitchFamily="50" charset="-128"/>
              <a:ea typeface="Yu Gothic UI Semibold" panose="020B0700000000000000" pitchFamily="50" charset="-128"/>
            </a:endParaRPr>
          </a:p>
        </p:txBody>
      </p:sp>
      <p:sp>
        <p:nvSpPr>
          <p:cNvPr id="20" name="正方形/長方形 19">
            <a:extLst>
              <a:ext uri="{FF2B5EF4-FFF2-40B4-BE49-F238E27FC236}">
                <a16:creationId xmlns:a16="http://schemas.microsoft.com/office/drawing/2014/main" id="{DC079FA6-0B25-8D62-F7D7-F9C57FAF520E}"/>
              </a:ext>
            </a:extLst>
          </p:cNvPr>
          <p:cNvSpPr/>
          <p:nvPr/>
        </p:nvSpPr>
        <p:spPr>
          <a:xfrm>
            <a:off x="2994190" y="3807317"/>
            <a:ext cx="577895" cy="1017748"/>
          </a:xfrm>
          <a:prstGeom prst="rect">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EasyAuth</a:t>
            </a: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30" name="直線矢印コネクタ 29">
            <a:extLst>
              <a:ext uri="{FF2B5EF4-FFF2-40B4-BE49-F238E27FC236}">
                <a16:creationId xmlns:a16="http://schemas.microsoft.com/office/drawing/2014/main" id="{70CDF8FF-7448-416E-2D48-7D58FA892F1C}"/>
              </a:ext>
            </a:extLst>
          </p:cNvPr>
          <p:cNvCxnSpPr>
            <a:cxnSpLocks/>
            <a:stCxn id="20" idx="2"/>
            <a:endCxn id="19" idx="1"/>
          </p:cNvCxnSpPr>
          <p:nvPr/>
        </p:nvCxnSpPr>
        <p:spPr>
          <a:xfrm>
            <a:off x="3283138" y="4825065"/>
            <a:ext cx="2114" cy="33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1190483-2FF4-8F31-A80C-C03181F6F8BD}"/>
              </a:ext>
            </a:extLst>
          </p:cNvPr>
          <p:cNvCxnSpPr>
            <a:cxnSpLocks/>
          </p:cNvCxnSpPr>
          <p:nvPr/>
        </p:nvCxnSpPr>
        <p:spPr>
          <a:xfrm>
            <a:off x="3617569" y="4397384"/>
            <a:ext cx="11600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FF8D324-47F3-FFDE-F6A0-5A42BE86C1E1}"/>
              </a:ext>
            </a:extLst>
          </p:cNvPr>
          <p:cNvCxnSpPr>
            <a:cxnSpLocks/>
          </p:cNvCxnSpPr>
          <p:nvPr/>
        </p:nvCxnSpPr>
        <p:spPr>
          <a:xfrm>
            <a:off x="2287343" y="4381363"/>
            <a:ext cx="52493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163" y="4288610"/>
            <a:ext cx="561512" cy="561512"/>
          </a:xfrm>
          <a:prstGeom prst="rect">
            <a:avLst/>
          </a:prstGeom>
        </p:spPr>
      </p:pic>
      <p:sp>
        <p:nvSpPr>
          <p:cNvPr id="25" name="正方形/長方形 24">
            <a:extLst>
              <a:ext uri="{FF2B5EF4-FFF2-40B4-BE49-F238E27FC236}">
                <a16:creationId xmlns:a16="http://schemas.microsoft.com/office/drawing/2014/main" id="{D40D43BF-3B85-EE38-DE8F-01A745F3B8B8}"/>
              </a:ext>
            </a:extLst>
          </p:cNvPr>
          <p:cNvSpPr/>
          <p:nvPr/>
        </p:nvSpPr>
        <p:spPr>
          <a:xfrm>
            <a:off x="2702401" y="1136048"/>
            <a:ext cx="2996120" cy="131323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sp>
        <p:nvSpPr>
          <p:cNvPr id="27" name="吹き出し: 角を丸めた四角形 26">
            <a:extLst>
              <a:ext uri="{FF2B5EF4-FFF2-40B4-BE49-F238E27FC236}">
                <a16:creationId xmlns:a16="http://schemas.microsoft.com/office/drawing/2014/main" id="{354D83DD-95AA-5BF4-8775-289892A27D85}"/>
              </a:ext>
            </a:extLst>
          </p:cNvPr>
          <p:cNvSpPr/>
          <p:nvPr/>
        </p:nvSpPr>
        <p:spPr>
          <a:xfrm>
            <a:off x="834690" y="1678612"/>
            <a:ext cx="2541923" cy="568041"/>
          </a:xfrm>
          <a:prstGeom prst="wedgeRoundRectCallout">
            <a:avLst>
              <a:gd name="adj1" fmla="val 61105"/>
              <a:gd name="adj2" fmla="val -6418"/>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Part1</a:t>
            </a:r>
            <a:r>
              <a:rPr lang="ja-JP" altLang="en-US" sz="1200" dirty="0">
                <a:solidFill>
                  <a:schemeClr val="tx1"/>
                </a:solidFill>
                <a:latin typeface="Yu Gothic UI Semibold" panose="020B0700000000000000" pitchFamily="50" charset="-128"/>
                <a:ea typeface="Yu Gothic UI Semibold" panose="020B0700000000000000" pitchFamily="50" charset="-128"/>
              </a:rPr>
              <a:t>では手動で登録したが</a:t>
            </a:r>
            <a:endParaRPr lang="en-US" altLang="ja-JP" sz="1200" dirty="0">
              <a:solidFill>
                <a:schemeClr val="tx1"/>
              </a:solidFill>
              <a:latin typeface="Yu Gothic UI Semibold" panose="020B0700000000000000" pitchFamily="50" charset="-128"/>
              <a:ea typeface="Yu Gothic UI Semibold" panose="020B0700000000000000" pitchFamily="50" charset="-128"/>
            </a:endParaRPr>
          </a:p>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AppService</a:t>
            </a:r>
            <a:r>
              <a:rPr lang="ja-JP" altLang="en-US" sz="1200" dirty="0">
                <a:solidFill>
                  <a:schemeClr val="tx1"/>
                </a:solidFill>
                <a:latin typeface="Yu Gothic UI Semibold" panose="020B0700000000000000" pitchFamily="50" charset="-128"/>
                <a:ea typeface="Yu Gothic UI Semibold" panose="020B0700000000000000" pitchFamily="50" charset="-128"/>
              </a:rPr>
              <a:t> が自動作成</a:t>
            </a:r>
            <a:endParaRPr kumimoji="1" lang="ja-JP" altLang="en-US" sz="1200" dirty="0">
              <a:solidFill>
                <a:schemeClr val="tx1"/>
              </a:solidFill>
              <a:latin typeface="Yu Gothic UI Semibold" panose="020B0700000000000000" pitchFamily="50" charset="-128"/>
              <a:ea typeface="Yu Gothic UI Semibold" panose="020B0700000000000000" pitchFamily="50" charset="-128"/>
            </a:endParaRPr>
          </a:p>
        </p:txBody>
      </p:sp>
      <p:cxnSp>
        <p:nvCxnSpPr>
          <p:cNvPr id="28" name="直線矢印コネクタ 27">
            <a:extLst>
              <a:ext uri="{FF2B5EF4-FFF2-40B4-BE49-F238E27FC236}">
                <a16:creationId xmlns:a16="http://schemas.microsoft.com/office/drawing/2014/main" id="{83D51D31-4F0D-EF8F-84B9-BAF6E73A9C2F}"/>
              </a:ext>
            </a:extLst>
          </p:cNvPr>
          <p:cNvCxnSpPr>
            <a:cxnSpLocks/>
            <a:endCxn id="33" idx="2"/>
          </p:cNvCxnSpPr>
          <p:nvPr/>
        </p:nvCxnSpPr>
        <p:spPr>
          <a:xfrm flipV="1">
            <a:off x="4198022"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07345C91-2720-78B9-B1D6-CFC6FFCB0B52}"/>
              </a:ext>
            </a:extLst>
          </p:cNvPr>
          <p:cNvSpPr/>
          <p:nvPr/>
        </p:nvSpPr>
        <p:spPr>
          <a:xfrm>
            <a:off x="3669349" y="1582665"/>
            <a:ext cx="1066134" cy="649480"/>
          </a:xfrm>
          <a:prstGeom prst="round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rgbClr val="C00000"/>
                </a:solidFill>
                <a:latin typeface="Yu Gothic UI Semibold" panose="020B0700000000000000" pitchFamily="50" charset="-128"/>
                <a:ea typeface="Yu Gothic UI Semibold" panose="020B0700000000000000" pitchFamily="50" charset="-128"/>
              </a:rPr>
              <a:t>Front</a:t>
            </a:r>
            <a:r>
              <a:rPr kumimoji="1" lang="ja-JP" altLang="en-US" sz="1600" dirty="0">
                <a:solidFill>
                  <a:srgbClr val="C00000"/>
                </a:solidFill>
                <a:latin typeface="Yu Gothic UI Semibold" panose="020B0700000000000000" pitchFamily="50" charset="-128"/>
                <a:ea typeface="Yu Gothic UI Semibold" panose="020B0700000000000000" pitchFamily="50" charset="-128"/>
              </a:rPr>
              <a:t> </a:t>
            </a:r>
            <a:br>
              <a:rPr kumimoji="1" lang="en-US" altLang="ja-JP" sz="1600" dirty="0">
                <a:solidFill>
                  <a:srgbClr val="C00000"/>
                </a:solidFill>
                <a:latin typeface="Yu Gothic UI Semibold" panose="020B0700000000000000" pitchFamily="50" charset="-128"/>
                <a:ea typeface="Yu Gothic UI Semibold" panose="020B0700000000000000" pitchFamily="50" charset="-128"/>
              </a:rPr>
            </a:br>
            <a:r>
              <a:rPr kumimoji="1" lang="en-US" altLang="ja-JP" sz="1100" dirty="0">
                <a:solidFill>
                  <a:srgbClr val="C00000"/>
                </a:solidFill>
                <a:latin typeface="Yu Gothic UI Semibold" panose="020B0700000000000000" pitchFamily="50" charset="-128"/>
                <a:ea typeface="Yu Gothic UI Semibold" panose="020B0700000000000000" pitchFamily="50" charset="-128"/>
              </a:rPr>
              <a:t>(</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アプリの登録</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 </a:t>
            </a:r>
            <a:endParaRPr kumimoji="1" lang="ja-JP" altLang="en-US" sz="1100" dirty="0">
              <a:solidFill>
                <a:srgbClr val="C00000"/>
              </a:solidFill>
              <a:latin typeface="Yu Gothic UI Semibold" panose="020B0700000000000000" pitchFamily="50" charset="-128"/>
              <a:ea typeface="Yu Gothic UI Semibold" panose="020B0700000000000000" pitchFamily="50" charset="-128"/>
            </a:endParaRPr>
          </a:p>
        </p:txBody>
      </p:sp>
      <p:cxnSp>
        <p:nvCxnSpPr>
          <p:cNvPr id="60" name="直線矢印コネクタ 59">
            <a:extLst>
              <a:ext uri="{FF2B5EF4-FFF2-40B4-BE49-F238E27FC236}">
                <a16:creationId xmlns:a16="http://schemas.microsoft.com/office/drawing/2014/main" id="{1598006D-DF4A-C950-F595-CDEA2B598B59}"/>
              </a:ext>
            </a:extLst>
          </p:cNvPr>
          <p:cNvCxnSpPr>
            <a:cxnSpLocks/>
          </p:cNvCxnSpPr>
          <p:nvPr/>
        </p:nvCxnSpPr>
        <p:spPr>
          <a:xfrm flipV="1">
            <a:off x="1927654" y="2433844"/>
            <a:ext cx="553688" cy="147089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69BA8167-6F6F-85F6-AABB-F97EDA84B51A}"/>
              </a:ext>
            </a:extLst>
          </p:cNvPr>
          <p:cNvCxnSpPr>
            <a:cxnSpLocks/>
          </p:cNvCxnSpPr>
          <p:nvPr/>
        </p:nvCxnSpPr>
        <p:spPr>
          <a:xfrm flipH="1">
            <a:off x="2051222" y="2492210"/>
            <a:ext cx="546851" cy="148666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 name="テキスト ボックス 2">
            <a:extLst>
              <a:ext uri="{FF2B5EF4-FFF2-40B4-BE49-F238E27FC236}">
                <a16:creationId xmlns:a16="http://schemas.microsoft.com/office/drawing/2014/main" id="{DCC1512A-9359-2333-27F9-04073A0E6FBB}"/>
              </a:ext>
            </a:extLst>
          </p:cNvPr>
          <p:cNvSpPr txBox="1"/>
          <p:nvPr/>
        </p:nvSpPr>
        <p:spPr>
          <a:xfrm>
            <a:off x="3656232" y="3638781"/>
            <a:ext cx="1173155" cy="707886"/>
          </a:xfrm>
          <a:prstGeom prst="rect">
            <a:avLst/>
          </a:prstGeom>
          <a:noFill/>
        </p:spPr>
        <p:txBody>
          <a:bodyPr wrap="square">
            <a:spAutoFit/>
          </a:bodyPr>
          <a:lstStyle/>
          <a:p>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EAB700"/>
                </a:solidFill>
                <a:effectLst/>
                <a:latin typeface="Cica" panose="020B0409020203020207" pitchFamily="49" charset="-128"/>
                <a:ea typeface="Cica" panose="020B0409020203020207" pitchFamily="49" charset="-128"/>
              </a:rPr>
              <a:t>RequestHeader</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value</a:t>
            </a:r>
            <a:r>
              <a:rPr lang="en-US" altLang="ja-JP" sz="1000" b="0" dirty="0">
                <a:solidFill>
                  <a:srgbClr val="8959A8"/>
                </a:solidFill>
                <a:effectLst/>
                <a:latin typeface="Cica" panose="020B0409020203020207" pitchFamily="49" charset="-128"/>
                <a:ea typeface="Cica" panose="020B0409020203020207" pitchFamily="49" charset="-128"/>
              </a:rPr>
              <a:t>=</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X-MS-TOKEN-AAD-ID-TOKENESH-TOKEN…</a:t>
            </a:r>
            <a:endParaRPr lang="en-US" altLang="ja-JP" sz="1000" b="0" dirty="0">
              <a:solidFill>
                <a:srgbClr val="4D4D4C"/>
              </a:solidFill>
              <a:effectLst/>
              <a:latin typeface="Cica" panose="020B0409020203020207" pitchFamily="49" charset="-128"/>
              <a:ea typeface="Cica" panose="020B0409020203020207" pitchFamily="49" charset="-128"/>
            </a:endParaRPr>
          </a:p>
        </p:txBody>
      </p:sp>
      <p:sp>
        <p:nvSpPr>
          <p:cNvPr id="53" name="フリーフォーム: 図形 52">
            <a:extLst>
              <a:ext uri="{FF2B5EF4-FFF2-40B4-BE49-F238E27FC236}">
                <a16:creationId xmlns:a16="http://schemas.microsoft.com/office/drawing/2014/main" id="{B5B48F21-0671-07C0-B2C6-4B1033DB8158}"/>
              </a:ext>
            </a:extLst>
          </p:cNvPr>
          <p:cNvSpPr/>
          <p:nvPr/>
        </p:nvSpPr>
        <p:spPr>
          <a:xfrm rot="247610">
            <a:off x="2300430" y="2950576"/>
            <a:ext cx="256055" cy="1213100"/>
          </a:xfrm>
          <a:custGeom>
            <a:avLst/>
            <a:gdLst>
              <a:gd name="connsiteX0" fmla="*/ 453011 w 461400"/>
              <a:gd name="connsiteY0" fmla="*/ 1593909 h 1668622"/>
              <a:gd name="connsiteX1" fmla="*/ 6 w 461400"/>
              <a:gd name="connsiteY1" fmla="*/ 1484852 h 1668622"/>
              <a:gd name="connsiteX2" fmla="*/ 461400 w 461400"/>
              <a:gd name="connsiteY2" fmla="*/ 0 h 1668622"/>
            </a:gdLst>
            <a:ahLst/>
            <a:cxnLst>
              <a:cxn ang="0">
                <a:pos x="connsiteX0" y="connsiteY0"/>
              </a:cxn>
              <a:cxn ang="0">
                <a:pos x="connsiteX1" y="connsiteY1"/>
              </a:cxn>
              <a:cxn ang="0">
                <a:pos x="connsiteX2" y="connsiteY2"/>
              </a:cxn>
            </a:cxnLst>
            <a:rect l="l" t="t" r="r" b="b"/>
            <a:pathLst>
              <a:path w="461400" h="1668622">
                <a:moveTo>
                  <a:pt x="453011" y="1593909"/>
                </a:moveTo>
                <a:cubicBezTo>
                  <a:pt x="225809" y="1672206"/>
                  <a:pt x="-1392" y="1750503"/>
                  <a:pt x="6" y="1484852"/>
                </a:cubicBezTo>
                <a:cubicBezTo>
                  <a:pt x="1404" y="1219201"/>
                  <a:pt x="231402" y="609600"/>
                  <a:pt x="461400" y="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1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8F0D968-C0DB-E34F-5B7F-861AC469F11A}"/>
              </a:ext>
            </a:extLst>
          </p:cNvPr>
          <p:cNvSpPr/>
          <p:nvPr/>
        </p:nvSpPr>
        <p:spPr>
          <a:xfrm>
            <a:off x="5688805" y="402458"/>
            <a:ext cx="6268826" cy="6231116"/>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9" name="円柱 18">
            <a:extLst>
              <a:ext uri="{FF2B5EF4-FFF2-40B4-BE49-F238E27FC236}">
                <a16:creationId xmlns:a16="http://schemas.microsoft.com/office/drawing/2014/main" id="{B3B39347-ADB5-678A-CEE3-8DCD89CB46FA}"/>
              </a:ext>
            </a:extLst>
          </p:cNvPr>
          <p:cNvSpPr/>
          <p:nvPr/>
        </p:nvSpPr>
        <p:spPr>
          <a:xfrm>
            <a:off x="2919281" y="5158166"/>
            <a:ext cx="731941" cy="616483"/>
          </a:xfrm>
          <a:prstGeom prst="can">
            <a:avLst/>
          </a:prstGeom>
          <a:solidFill>
            <a:schemeClr val="accent1">
              <a:lumMod val="20000"/>
              <a:lumOff val="8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Token</a:t>
            </a:r>
            <a:br>
              <a:rPr kumimoji="1" lang="en-US" altLang="ja-JP" sz="1400" dirty="0">
                <a:solidFill>
                  <a:srgbClr val="C00000"/>
                </a:solidFill>
                <a:latin typeface="Yu Gothic UI Semibold" panose="020B0700000000000000" pitchFamily="50" charset="-128"/>
                <a:ea typeface="Yu Gothic UI Semibold" panose="020B0700000000000000" pitchFamily="50" charset="-128"/>
              </a:rPr>
            </a:br>
            <a:r>
              <a:rPr kumimoji="1" lang="en-US" altLang="ja-JP" sz="1400" dirty="0">
                <a:solidFill>
                  <a:srgbClr val="C00000"/>
                </a:solidFill>
                <a:latin typeface="Yu Gothic UI Semibold" panose="020B0700000000000000" pitchFamily="50" charset="-128"/>
                <a:ea typeface="Yu Gothic UI Semibold" panose="020B0700000000000000" pitchFamily="50" charset="-128"/>
              </a:rPr>
              <a:t>store</a:t>
            </a:r>
            <a:endParaRPr kumimoji="1" lang="ja-JP" altLang="en-US" sz="1400" dirty="0">
              <a:solidFill>
                <a:srgbClr val="C00000"/>
              </a:solidFill>
              <a:latin typeface="Yu Gothic UI Semibold" panose="020B0700000000000000" pitchFamily="50" charset="-128"/>
              <a:ea typeface="Yu Gothic UI Semibold" panose="020B0700000000000000" pitchFamily="50" charset="-128"/>
            </a:endParaRPr>
          </a:p>
        </p:txBody>
      </p:sp>
      <p:sp>
        <p:nvSpPr>
          <p:cNvPr id="20" name="正方形/長方形 19">
            <a:extLst>
              <a:ext uri="{FF2B5EF4-FFF2-40B4-BE49-F238E27FC236}">
                <a16:creationId xmlns:a16="http://schemas.microsoft.com/office/drawing/2014/main" id="{DC079FA6-0B25-8D62-F7D7-F9C57FAF520E}"/>
              </a:ext>
            </a:extLst>
          </p:cNvPr>
          <p:cNvSpPr/>
          <p:nvPr/>
        </p:nvSpPr>
        <p:spPr>
          <a:xfrm>
            <a:off x="2994190" y="3807317"/>
            <a:ext cx="577895" cy="1017748"/>
          </a:xfrm>
          <a:prstGeom prst="rect">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EasyAuth</a:t>
            </a: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30" name="直線矢印コネクタ 29">
            <a:extLst>
              <a:ext uri="{FF2B5EF4-FFF2-40B4-BE49-F238E27FC236}">
                <a16:creationId xmlns:a16="http://schemas.microsoft.com/office/drawing/2014/main" id="{70CDF8FF-7448-416E-2D48-7D58FA892F1C}"/>
              </a:ext>
            </a:extLst>
          </p:cNvPr>
          <p:cNvCxnSpPr>
            <a:cxnSpLocks/>
            <a:stCxn id="20" idx="2"/>
            <a:endCxn id="19" idx="1"/>
          </p:cNvCxnSpPr>
          <p:nvPr/>
        </p:nvCxnSpPr>
        <p:spPr>
          <a:xfrm>
            <a:off x="3283138" y="4825065"/>
            <a:ext cx="2114" cy="33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1190483-2FF4-8F31-A80C-C03181F6F8BD}"/>
              </a:ext>
            </a:extLst>
          </p:cNvPr>
          <p:cNvCxnSpPr>
            <a:cxnSpLocks/>
          </p:cNvCxnSpPr>
          <p:nvPr/>
        </p:nvCxnSpPr>
        <p:spPr>
          <a:xfrm>
            <a:off x="3617569" y="4397384"/>
            <a:ext cx="11600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sp>
        <p:nvSpPr>
          <p:cNvPr id="3" name="テキスト ボックス 2">
            <a:extLst>
              <a:ext uri="{FF2B5EF4-FFF2-40B4-BE49-F238E27FC236}">
                <a16:creationId xmlns:a16="http://schemas.microsoft.com/office/drawing/2014/main" id="{DCC1512A-9359-2333-27F9-04073A0E6FBB}"/>
              </a:ext>
            </a:extLst>
          </p:cNvPr>
          <p:cNvSpPr txBox="1"/>
          <p:nvPr/>
        </p:nvSpPr>
        <p:spPr>
          <a:xfrm>
            <a:off x="3656232" y="3638781"/>
            <a:ext cx="1173155" cy="707886"/>
          </a:xfrm>
          <a:prstGeom prst="rect">
            <a:avLst/>
          </a:prstGeom>
          <a:noFill/>
        </p:spPr>
        <p:txBody>
          <a:bodyPr wrap="square">
            <a:spAutoFit/>
          </a:bodyPr>
          <a:lstStyle/>
          <a:p>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EAB700"/>
                </a:solidFill>
                <a:effectLst/>
                <a:latin typeface="Cica" panose="020B0409020203020207" pitchFamily="49" charset="-128"/>
                <a:ea typeface="Cica" panose="020B0409020203020207" pitchFamily="49" charset="-128"/>
              </a:rPr>
              <a:t>RequestHeader</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value</a:t>
            </a:r>
            <a:r>
              <a:rPr lang="en-US" altLang="ja-JP" sz="1000" b="0" dirty="0">
                <a:solidFill>
                  <a:srgbClr val="8959A8"/>
                </a:solidFill>
                <a:effectLst/>
                <a:latin typeface="Cica" panose="020B0409020203020207" pitchFamily="49" charset="-128"/>
                <a:ea typeface="Cica" panose="020B0409020203020207" pitchFamily="49" charset="-128"/>
              </a:rPr>
              <a:t>=</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X-MS-TOKEN-AAD-ID-TOKENESH-TOKEN…</a:t>
            </a:r>
            <a:endParaRPr lang="en-US" altLang="ja-JP" sz="1000" b="0" dirty="0">
              <a:solidFill>
                <a:srgbClr val="4D4D4C"/>
              </a:solidFill>
              <a:effectLst/>
              <a:latin typeface="Cica" panose="020B0409020203020207" pitchFamily="49" charset="-128"/>
              <a:ea typeface="Cica" panose="020B0409020203020207" pitchFamily="49" charset="-128"/>
            </a:endParaRPr>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465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9" name="円柱 18">
            <a:extLst>
              <a:ext uri="{FF2B5EF4-FFF2-40B4-BE49-F238E27FC236}">
                <a16:creationId xmlns:a16="http://schemas.microsoft.com/office/drawing/2014/main" id="{B3B39347-ADB5-678A-CEE3-8DCD89CB46FA}"/>
              </a:ext>
            </a:extLst>
          </p:cNvPr>
          <p:cNvSpPr/>
          <p:nvPr/>
        </p:nvSpPr>
        <p:spPr>
          <a:xfrm>
            <a:off x="2919281" y="5158166"/>
            <a:ext cx="731941" cy="616483"/>
          </a:xfrm>
          <a:prstGeom prst="can">
            <a:avLst/>
          </a:prstGeom>
          <a:solidFill>
            <a:schemeClr val="accent1">
              <a:lumMod val="20000"/>
              <a:lumOff val="8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Token</a:t>
            </a:r>
            <a:br>
              <a:rPr kumimoji="1" lang="en-US" altLang="ja-JP" sz="1400" dirty="0">
                <a:solidFill>
                  <a:srgbClr val="C00000"/>
                </a:solidFill>
                <a:latin typeface="Yu Gothic UI Semibold" panose="020B0700000000000000" pitchFamily="50" charset="-128"/>
                <a:ea typeface="Yu Gothic UI Semibold" panose="020B0700000000000000" pitchFamily="50" charset="-128"/>
              </a:rPr>
            </a:br>
            <a:r>
              <a:rPr kumimoji="1" lang="en-US" altLang="ja-JP" sz="1400" dirty="0">
                <a:solidFill>
                  <a:srgbClr val="C00000"/>
                </a:solidFill>
                <a:latin typeface="Yu Gothic UI Semibold" panose="020B0700000000000000" pitchFamily="50" charset="-128"/>
                <a:ea typeface="Yu Gothic UI Semibold" panose="020B0700000000000000" pitchFamily="50" charset="-128"/>
              </a:rPr>
              <a:t>store</a:t>
            </a:r>
            <a:endParaRPr kumimoji="1" lang="ja-JP" altLang="en-US" sz="1400" dirty="0">
              <a:solidFill>
                <a:srgbClr val="C00000"/>
              </a:solidFill>
              <a:latin typeface="Yu Gothic UI Semibold" panose="020B0700000000000000" pitchFamily="50" charset="-128"/>
              <a:ea typeface="Yu Gothic UI Semibold" panose="020B0700000000000000" pitchFamily="50" charset="-128"/>
            </a:endParaRPr>
          </a:p>
        </p:txBody>
      </p:sp>
      <p:sp>
        <p:nvSpPr>
          <p:cNvPr id="20" name="正方形/長方形 19">
            <a:extLst>
              <a:ext uri="{FF2B5EF4-FFF2-40B4-BE49-F238E27FC236}">
                <a16:creationId xmlns:a16="http://schemas.microsoft.com/office/drawing/2014/main" id="{DC079FA6-0B25-8D62-F7D7-F9C57FAF520E}"/>
              </a:ext>
            </a:extLst>
          </p:cNvPr>
          <p:cNvSpPr/>
          <p:nvPr/>
        </p:nvSpPr>
        <p:spPr>
          <a:xfrm>
            <a:off x="2994190" y="3807317"/>
            <a:ext cx="577895" cy="1017748"/>
          </a:xfrm>
          <a:prstGeom prst="rect">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EasyAuth</a:t>
            </a: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30" name="直線矢印コネクタ 29">
            <a:extLst>
              <a:ext uri="{FF2B5EF4-FFF2-40B4-BE49-F238E27FC236}">
                <a16:creationId xmlns:a16="http://schemas.microsoft.com/office/drawing/2014/main" id="{70CDF8FF-7448-416E-2D48-7D58FA892F1C}"/>
              </a:ext>
            </a:extLst>
          </p:cNvPr>
          <p:cNvCxnSpPr>
            <a:cxnSpLocks/>
            <a:stCxn id="20" idx="2"/>
            <a:endCxn id="19" idx="1"/>
          </p:cNvCxnSpPr>
          <p:nvPr/>
        </p:nvCxnSpPr>
        <p:spPr>
          <a:xfrm>
            <a:off x="3283138" y="4825065"/>
            <a:ext cx="2114" cy="33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1190483-2FF4-8F31-A80C-C03181F6F8BD}"/>
              </a:ext>
            </a:extLst>
          </p:cNvPr>
          <p:cNvCxnSpPr>
            <a:cxnSpLocks/>
          </p:cNvCxnSpPr>
          <p:nvPr/>
        </p:nvCxnSpPr>
        <p:spPr>
          <a:xfrm>
            <a:off x="3617569" y="4397384"/>
            <a:ext cx="11600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FF8D324-47F3-FFDE-F6A0-5A42BE86C1E1}"/>
              </a:ext>
            </a:extLst>
          </p:cNvPr>
          <p:cNvCxnSpPr>
            <a:cxnSpLocks/>
          </p:cNvCxnSpPr>
          <p:nvPr/>
        </p:nvCxnSpPr>
        <p:spPr>
          <a:xfrm>
            <a:off x="2287343" y="4381363"/>
            <a:ext cx="52493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sp>
        <p:nvSpPr>
          <p:cNvPr id="25" name="正方形/長方形 24">
            <a:extLst>
              <a:ext uri="{FF2B5EF4-FFF2-40B4-BE49-F238E27FC236}">
                <a16:creationId xmlns:a16="http://schemas.microsoft.com/office/drawing/2014/main" id="{D40D43BF-3B85-EE38-DE8F-01A745F3B8B8}"/>
              </a:ext>
            </a:extLst>
          </p:cNvPr>
          <p:cNvSpPr/>
          <p:nvPr/>
        </p:nvSpPr>
        <p:spPr>
          <a:xfrm>
            <a:off x="2702401" y="881743"/>
            <a:ext cx="2996120" cy="166551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cxnSp>
        <p:nvCxnSpPr>
          <p:cNvPr id="28" name="直線矢印コネクタ 27">
            <a:extLst>
              <a:ext uri="{FF2B5EF4-FFF2-40B4-BE49-F238E27FC236}">
                <a16:creationId xmlns:a16="http://schemas.microsoft.com/office/drawing/2014/main" id="{83D51D31-4F0D-EF8F-84B9-BAF6E73A9C2F}"/>
              </a:ext>
            </a:extLst>
          </p:cNvPr>
          <p:cNvCxnSpPr>
            <a:cxnSpLocks/>
            <a:endCxn id="33" idx="2"/>
          </p:cNvCxnSpPr>
          <p:nvPr/>
        </p:nvCxnSpPr>
        <p:spPr>
          <a:xfrm flipV="1">
            <a:off x="3505690"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07345C91-2720-78B9-B1D6-CFC6FFCB0B52}"/>
              </a:ext>
            </a:extLst>
          </p:cNvPr>
          <p:cNvSpPr/>
          <p:nvPr/>
        </p:nvSpPr>
        <p:spPr>
          <a:xfrm>
            <a:off x="2977017" y="1582665"/>
            <a:ext cx="1066134" cy="649480"/>
          </a:xfrm>
          <a:prstGeom prst="round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rgbClr val="C00000"/>
                </a:solidFill>
                <a:latin typeface="Yu Gothic UI Semibold" panose="020B0700000000000000" pitchFamily="50" charset="-128"/>
                <a:ea typeface="Yu Gothic UI Semibold" panose="020B0700000000000000" pitchFamily="50" charset="-128"/>
              </a:rPr>
              <a:t>Front</a:t>
            </a:r>
            <a:r>
              <a:rPr kumimoji="1" lang="ja-JP" altLang="en-US" sz="1600" dirty="0">
                <a:solidFill>
                  <a:srgbClr val="C00000"/>
                </a:solidFill>
                <a:latin typeface="Yu Gothic UI Semibold" panose="020B0700000000000000" pitchFamily="50" charset="-128"/>
                <a:ea typeface="Yu Gothic UI Semibold" panose="020B0700000000000000" pitchFamily="50" charset="-128"/>
              </a:rPr>
              <a:t> </a:t>
            </a:r>
            <a:br>
              <a:rPr kumimoji="1" lang="en-US" altLang="ja-JP" sz="1600" dirty="0">
                <a:solidFill>
                  <a:srgbClr val="C00000"/>
                </a:solidFill>
                <a:latin typeface="Yu Gothic UI Semibold" panose="020B0700000000000000" pitchFamily="50" charset="-128"/>
                <a:ea typeface="Yu Gothic UI Semibold" panose="020B0700000000000000" pitchFamily="50" charset="-128"/>
              </a:rPr>
            </a:br>
            <a:r>
              <a:rPr kumimoji="1" lang="en-US" altLang="ja-JP" sz="1100" dirty="0">
                <a:solidFill>
                  <a:srgbClr val="C00000"/>
                </a:solidFill>
                <a:latin typeface="Yu Gothic UI Semibold" panose="020B0700000000000000" pitchFamily="50" charset="-128"/>
                <a:ea typeface="Yu Gothic UI Semibold" panose="020B0700000000000000" pitchFamily="50" charset="-128"/>
              </a:rPr>
              <a:t>(</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アプリの登録</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 </a:t>
            </a:r>
            <a:endParaRPr kumimoji="1" lang="ja-JP" altLang="en-US" sz="1100" dirty="0">
              <a:solidFill>
                <a:srgbClr val="C00000"/>
              </a:solidFill>
              <a:latin typeface="Yu Gothic UI Semibold" panose="020B0700000000000000" pitchFamily="50" charset="-128"/>
              <a:ea typeface="Yu Gothic UI Semibold" panose="020B0700000000000000" pitchFamily="50" charset="-128"/>
            </a:endParaRPr>
          </a:p>
        </p:txBody>
      </p:sp>
      <p:cxnSp>
        <p:nvCxnSpPr>
          <p:cNvPr id="60" name="直線矢印コネクタ 59">
            <a:extLst>
              <a:ext uri="{FF2B5EF4-FFF2-40B4-BE49-F238E27FC236}">
                <a16:creationId xmlns:a16="http://schemas.microsoft.com/office/drawing/2014/main" id="{1598006D-DF4A-C950-F595-CDEA2B598B59}"/>
              </a:ext>
            </a:extLst>
          </p:cNvPr>
          <p:cNvCxnSpPr>
            <a:cxnSpLocks/>
          </p:cNvCxnSpPr>
          <p:nvPr/>
        </p:nvCxnSpPr>
        <p:spPr>
          <a:xfrm flipV="1">
            <a:off x="1927654" y="2433844"/>
            <a:ext cx="553688" cy="147089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69BA8167-6F6F-85F6-AABB-F97EDA84B51A}"/>
              </a:ext>
            </a:extLst>
          </p:cNvPr>
          <p:cNvCxnSpPr>
            <a:cxnSpLocks/>
          </p:cNvCxnSpPr>
          <p:nvPr/>
        </p:nvCxnSpPr>
        <p:spPr>
          <a:xfrm flipH="1">
            <a:off x="2051222" y="2492210"/>
            <a:ext cx="546851" cy="148666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 name="テキスト ボックス 2">
            <a:extLst>
              <a:ext uri="{FF2B5EF4-FFF2-40B4-BE49-F238E27FC236}">
                <a16:creationId xmlns:a16="http://schemas.microsoft.com/office/drawing/2014/main" id="{DCC1512A-9359-2333-27F9-04073A0E6FBB}"/>
              </a:ext>
            </a:extLst>
          </p:cNvPr>
          <p:cNvSpPr txBox="1"/>
          <p:nvPr/>
        </p:nvSpPr>
        <p:spPr>
          <a:xfrm>
            <a:off x="3656232" y="3638781"/>
            <a:ext cx="1173155" cy="707886"/>
          </a:xfrm>
          <a:prstGeom prst="rect">
            <a:avLst/>
          </a:prstGeom>
          <a:noFill/>
        </p:spPr>
        <p:txBody>
          <a:bodyPr wrap="square">
            <a:spAutoFit/>
          </a:bodyPr>
          <a:lstStyle/>
          <a:p>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EAB700"/>
                </a:solidFill>
                <a:effectLst/>
                <a:latin typeface="Cica" panose="020B0409020203020207" pitchFamily="49" charset="-128"/>
                <a:ea typeface="Cica" panose="020B0409020203020207" pitchFamily="49" charset="-128"/>
              </a:rPr>
              <a:t>RequestHeader</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value</a:t>
            </a:r>
            <a:r>
              <a:rPr lang="en-US" altLang="ja-JP" sz="1000" b="0" dirty="0">
                <a:solidFill>
                  <a:srgbClr val="8959A8"/>
                </a:solidFill>
                <a:effectLst/>
                <a:latin typeface="Cica" panose="020B0409020203020207" pitchFamily="49" charset="-128"/>
                <a:ea typeface="Cica" panose="020B0409020203020207" pitchFamily="49" charset="-128"/>
              </a:rPr>
              <a:t>=</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X-MS-TOKEN-AAD-ID-TOKENESH-TOKEN…</a:t>
            </a:r>
            <a:endParaRPr lang="en-US" altLang="ja-JP" sz="1000" b="0" dirty="0">
              <a:solidFill>
                <a:srgbClr val="4D4D4C"/>
              </a:solidFill>
              <a:effectLst/>
              <a:latin typeface="Cica" panose="020B0409020203020207" pitchFamily="49" charset="-128"/>
              <a:ea typeface="Cica" panose="020B0409020203020207" pitchFamily="49" charset="-128"/>
            </a:endParaRPr>
          </a:p>
        </p:txBody>
      </p:sp>
      <p:sp>
        <p:nvSpPr>
          <p:cNvPr id="53" name="フリーフォーム: 図形 52">
            <a:extLst>
              <a:ext uri="{FF2B5EF4-FFF2-40B4-BE49-F238E27FC236}">
                <a16:creationId xmlns:a16="http://schemas.microsoft.com/office/drawing/2014/main" id="{B5B48F21-0671-07C0-B2C6-4B1033DB8158}"/>
              </a:ext>
            </a:extLst>
          </p:cNvPr>
          <p:cNvSpPr/>
          <p:nvPr/>
        </p:nvSpPr>
        <p:spPr>
          <a:xfrm rot="247610">
            <a:off x="2300430" y="2950576"/>
            <a:ext cx="256055" cy="1213100"/>
          </a:xfrm>
          <a:custGeom>
            <a:avLst/>
            <a:gdLst>
              <a:gd name="connsiteX0" fmla="*/ 453011 w 461400"/>
              <a:gd name="connsiteY0" fmla="*/ 1593909 h 1668622"/>
              <a:gd name="connsiteX1" fmla="*/ 6 w 461400"/>
              <a:gd name="connsiteY1" fmla="*/ 1484852 h 1668622"/>
              <a:gd name="connsiteX2" fmla="*/ 461400 w 461400"/>
              <a:gd name="connsiteY2" fmla="*/ 0 h 1668622"/>
            </a:gdLst>
            <a:ahLst/>
            <a:cxnLst>
              <a:cxn ang="0">
                <a:pos x="connsiteX0" y="connsiteY0"/>
              </a:cxn>
              <a:cxn ang="0">
                <a:pos x="connsiteX1" y="connsiteY1"/>
              </a:cxn>
              <a:cxn ang="0">
                <a:pos x="connsiteX2" y="connsiteY2"/>
              </a:cxn>
            </a:cxnLst>
            <a:rect l="l" t="t" r="r" b="b"/>
            <a:pathLst>
              <a:path w="461400" h="1668622">
                <a:moveTo>
                  <a:pt x="453011" y="1593909"/>
                </a:moveTo>
                <a:cubicBezTo>
                  <a:pt x="225809" y="1672206"/>
                  <a:pt x="-1392" y="1750503"/>
                  <a:pt x="6" y="1484852"/>
                </a:cubicBezTo>
                <a:cubicBezTo>
                  <a:pt x="1404" y="1219201"/>
                  <a:pt x="231402" y="609600"/>
                  <a:pt x="461400" y="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9" name="吹き出し: 角を丸めた四角形 8">
            <a:extLst>
              <a:ext uri="{FF2B5EF4-FFF2-40B4-BE49-F238E27FC236}">
                <a16:creationId xmlns:a16="http://schemas.microsoft.com/office/drawing/2014/main" id="{69EA4D8E-6532-CD7F-1CB2-C0121997022F}"/>
              </a:ext>
            </a:extLst>
          </p:cNvPr>
          <p:cNvSpPr/>
          <p:nvPr/>
        </p:nvSpPr>
        <p:spPr>
          <a:xfrm>
            <a:off x="5680067" y="1348673"/>
            <a:ext cx="2541923" cy="568041"/>
          </a:xfrm>
          <a:prstGeom prst="wedgeRoundRectCallout">
            <a:avLst>
              <a:gd name="adj1" fmla="val -56455"/>
              <a:gd name="adj2" fmla="val -23013"/>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Yu Gothic UI Semibold" panose="020B0700000000000000" pitchFamily="50" charset="-128"/>
                <a:ea typeface="Yu Gothic UI Semibold" panose="020B0700000000000000" pitchFamily="50" charset="-128"/>
              </a:rPr>
              <a:t>テナントに登録されているユーザに</a:t>
            </a:r>
            <a:endParaRPr kumimoji="1" lang="en-US" altLang="ja-JP" sz="1200" dirty="0">
              <a:solidFill>
                <a:schemeClr val="tx1"/>
              </a:solidFill>
              <a:latin typeface="Yu Gothic UI Semibold" panose="020B0700000000000000" pitchFamily="50" charset="-128"/>
              <a:ea typeface="Yu Gothic UI Semibold" panose="020B0700000000000000" pitchFamily="50" charset="-128"/>
            </a:endParaRPr>
          </a:p>
          <a:p>
            <a:pPr algn="ctr"/>
            <a:r>
              <a:rPr kumimoji="1" lang="ja-JP" altLang="en-US" sz="1200" dirty="0">
                <a:solidFill>
                  <a:schemeClr val="tx1"/>
                </a:solidFill>
                <a:latin typeface="Yu Gothic UI Semibold" panose="020B0700000000000000" pitchFamily="50" charset="-128"/>
                <a:ea typeface="Yu Gothic UI Semibold" panose="020B0700000000000000" pitchFamily="50" charset="-128"/>
              </a:rPr>
              <a:t>権限を割り当てるには？？</a:t>
            </a:r>
          </a:p>
        </p:txBody>
      </p:sp>
      <p:pic>
        <p:nvPicPr>
          <p:cNvPr id="10" name="グラフィックス 9" descr="ユーザー 単色塗りつぶし">
            <a:extLst>
              <a:ext uri="{FF2B5EF4-FFF2-40B4-BE49-F238E27FC236}">
                <a16:creationId xmlns:a16="http://schemas.microsoft.com/office/drawing/2014/main" id="{439496FB-C16B-2653-0774-D2178EE05F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2877" y="1231581"/>
            <a:ext cx="420880" cy="420880"/>
          </a:xfrm>
          <a:prstGeom prst="rect">
            <a:avLst/>
          </a:prstGeom>
        </p:spPr>
      </p:pic>
      <p:sp>
        <p:nvSpPr>
          <p:cNvPr id="11" name="テキスト ボックス 10">
            <a:extLst>
              <a:ext uri="{FF2B5EF4-FFF2-40B4-BE49-F238E27FC236}">
                <a16:creationId xmlns:a16="http://schemas.microsoft.com/office/drawing/2014/main" id="{E93A5EC5-81B3-C50F-B203-04E5F3D081BC}"/>
              </a:ext>
            </a:extLst>
          </p:cNvPr>
          <p:cNvSpPr txBox="1"/>
          <p:nvPr/>
        </p:nvSpPr>
        <p:spPr>
          <a:xfrm>
            <a:off x="4895799" y="1301953"/>
            <a:ext cx="845148" cy="292388"/>
          </a:xfrm>
          <a:prstGeom prst="rect">
            <a:avLst/>
          </a:prstGeom>
          <a:noFill/>
        </p:spPr>
        <p:txBody>
          <a:bodyPr wrap="square" rtlCol="0">
            <a:spAutoFit/>
          </a:bodyPr>
          <a:lstStyle/>
          <a:p>
            <a:r>
              <a:rPr kumimoji="1" lang="en-US" altLang="ja-JP" sz="1300" dirty="0">
                <a:latin typeface="Yu Gothic UI Semibold" panose="020B0700000000000000" pitchFamily="50" charset="-128"/>
                <a:ea typeface="Yu Gothic UI Semibold" panose="020B0700000000000000" pitchFamily="50" charset="-128"/>
              </a:rPr>
              <a:t>user1</a:t>
            </a:r>
            <a:endParaRPr kumimoji="1" lang="ja-JP" altLang="en-US" sz="1300" dirty="0">
              <a:latin typeface="Yu Gothic UI Semibold" panose="020B0700000000000000" pitchFamily="50" charset="-128"/>
              <a:ea typeface="Yu Gothic UI Semibold" panose="020B0700000000000000" pitchFamily="50" charset="-128"/>
            </a:endParaRPr>
          </a:p>
        </p:txBody>
      </p:sp>
      <p:pic>
        <p:nvPicPr>
          <p:cNvPr id="15" name="グラフィックス 14" descr="ユーザー 単色塗りつぶし">
            <a:extLst>
              <a:ext uri="{FF2B5EF4-FFF2-40B4-BE49-F238E27FC236}">
                <a16:creationId xmlns:a16="http://schemas.microsoft.com/office/drawing/2014/main" id="{A75FA7C6-BA40-6D54-E02A-6381D234C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2877" y="1632175"/>
            <a:ext cx="420880" cy="420880"/>
          </a:xfrm>
          <a:prstGeom prst="rect">
            <a:avLst/>
          </a:prstGeom>
        </p:spPr>
      </p:pic>
      <p:sp>
        <p:nvSpPr>
          <p:cNvPr id="16" name="テキスト ボックス 15">
            <a:extLst>
              <a:ext uri="{FF2B5EF4-FFF2-40B4-BE49-F238E27FC236}">
                <a16:creationId xmlns:a16="http://schemas.microsoft.com/office/drawing/2014/main" id="{DE50765F-E73C-8065-DA21-8EFDA72B5571}"/>
              </a:ext>
            </a:extLst>
          </p:cNvPr>
          <p:cNvSpPr txBox="1"/>
          <p:nvPr/>
        </p:nvSpPr>
        <p:spPr>
          <a:xfrm>
            <a:off x="4895799" y="1767861"/>
            <a:ext cx="845148" cy="292388"/>
          </a:xfrm>
          <a:prstGeom prst="rect">
            <a:avLst/>
          </a:prstGeom>
          <a:noFill/>
        </p:spPr>
        <p:txBody>
          <a:bodyPr wrap="square" rtlCol="0">
            <a:spAutoFit/>
          </a:bodyPr>
          <a:lstStyle/>
          <a:p>
            <a:r>
              <a:rPr kumimoji="1" lang="en-US" altLang="ja-JP" sz="1300" dirty="0">
                <a:latin typeface="Yu Gothic UI Semibold" panose="020B0700000000000000" pitchFamily="50" charset="-128"/>
                <a:ea typeface="Yu Gothic UI Semibold" panose="020B0700000000000000" pitchFamily="50" charset="-128"/>
              </a:rPr>
              <a:t>user2</a:t>
            </a:r>
            <a:endParaRPr kumimoji="1" lang="ja-JP" altLang="en-US" sz="1300" dirty="0">
              <a:latin typeface="Yu Gothic UI Semibold" panose="020B0700000000000000" pitchFamily="50" charset="-128"/>
              <a:ea typeface="Yu Gothic UI Semibold" panose="020B0700000000000000" pitchFamily="50" charset="-128"/>
            </a:endParaRPr>
          </a:p>
        </p:txBody>
      </p:sp>
      <p:pic>
        <p:nvPicPr>
          <p:cNvPr id="17" name="グラフィックス 16" descr="ユーザー 単色塗りつぶし">
            <a:extLst>
              <a:ext uri="{FF2B5EF4-FFF2-40B4-BE49-F238E27FC236}">
                <a16:creationId xmlns:a16="http://schemas.microsoft.com/office/drawing/2014/main" id="{90E93479-E4CD-F49C-7B58-45F0064189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2877" y="2032769"/>
            <a:ext cx="420880" cy="420880"/>
          </a:xfrm>
          <a:prstGeom prst="rect">
            <a:avLst/>
          </a:prstGeom>
        </p:spPr>
      </p:pic>
      <p:sp>
        <p:nvSpPr>
          <p:cNvPr id="18" name="テキスト ボックス 17">
            <a:extLst>
              <a:ext uri="{FF2B5EF4-FFF2-40B4-BE49-F238E27FC236}">
                <a16:creationId xmlns:a16="http://schemas.microsoft.com/office/drawing/2014/main" id="{7739EE36-8643-53DE-F200-C7A69445BD70}"/>
              </a:ext>
            </a:extLst>
          </p:cNvPr>
          <p:cNvSpPr txBox="1"/>
          <p:nvPr/>
        </p:nvSpPr>
        <p:spPr>
          <a:xfrm>
            <a:off x="4895799" y="2164101"/>
            <a:ext cx="845148" cy="292388"/>
          </a:xfrm>
          <a:prstGeom prst="rect">
            <a:avLst/>
          </a:prstGeom>
          <a:noFill/>
        </p:spPr>
        <p:txBody>
          <a:bodyPr wrap="square" rtlCol="0">
            <a:spAutoFit/>
          </a:bodyPr>
          <a:lstStyle/>
          <a:p>
            <a:r>
              <a:rPr kumimoji="1" lang="en-US" altLang="ja-JP" sz="1300" dirty="0">
                <a:latin typeface="Yu Gothic UI Semibold" panose="020B0700000000000000" pitchFamily="50" charset="-128"/>
                <a:ea typeface="Yu Gothic UI Semibold" panose="020B0700000000000000" pitchFamily="50" charset="-128"/>
              </a:rPr>
              <a:t>user3</a:t>
            </a:r>
            <a:endParaRPr kumimoji="1" lang="ja-JP" altLang="en-US" sz="1300" dirty="0">
              <a:latin typeface="Yu Gothic UI Semibold" panose="020B0700000000000000" pitchFamily="50" charset="-128"/>
              <a:ea typeface="Yu Gothic UI Semibold" panose="020B0700000000000000" pitchFamily="50" charset="-128"/>
            </a:endParaRPr>
          </a:p>
        </p:txBody>
      </p:sp>
      <p:sp>
        <p:nvSpPr>
          <p:cNvPr id="22" name="&quot;禁止&quot;マーク 21">
            <a:extLst>
              <a:ext uri="{FF2B5EF4-FFF2-40B4-BE49-F238E27FC236}">
                <a16:creationId xmlns:a16="http://schemas.microsoft.com/office/drawing/2014/main" id="{8781502D-334F-3AE6-6C21-F8B217DE8075}"/>
              </a:ext>
            </a:extLst>
          </p:cNvPr>
          <p:cNvSpPr/>
          <p:nvPr/>
        </p:nvSpPr>
        <p:spPr>
          <a:xfrm>
            <a:off x="4415223" y="2163222"/>
            <a:ext cx="319596" cy="301841"/>
          </a:xfrm>
          <a:prstGeom prst="noSmoking">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14947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217E4527-3847-387E-634C-21486F67C7D1}"/>
              </a:ext>
            </a:extLst>
          </p:cNvPr>
          <p:cNvSpPr/>
          <p:nvPr/>
        </p:nvSpPr>
        <p:spPr>
          <a:xfrm>
            <a:off x="754909" y="4040909"/>
            <a:ext cx="1455130" cy="621461"/>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latin typeface="Yu Gothic UI Semibold" panose="020B0700000000000000" pitchFamily="50" charset="-128"/>
                <a:ea typeface="Yu Gothic UI Semibold" panose="020B0700000000000000" pitchFamily="50" charset="-128"/>
              </a:rPr>
              <a:t>クライアント</a:t>
            </a:r>
            <a:br>
              <a:rPr lang="en-US" altLang="ja-JP" sz="1600" dirty="0">
                <a:solidFill>
                  <a:schemeClr val="tx1"/>
                </a:solidFill>
                <a:latin typeface="Yu Gothic UI Semibold" panose="020B0700000000000000" pitchFamily="50" charset="-128"/>
                <a:ea typeface="Yu Gothic UI Semibold" panose="020B0700000000000000" pitchFamily="50" charset="-128"/>
              </a:rPr>
            </a:br>
            <a:r>
              <a:rPr lang="en-US" altLang="ja-JP" sz="1600" dirty="0">
                <a:solidFill>
                  <a:schemeClr val="tx1"/>
                </a:solidFill>
                <a:latin typeface="Yu Gothic UI Semibold" panose="020B0700000000000000" pitchFamily="50" charset="-128"/>
                <a:ea typeface="Yu Gothic UI Semibold" panose="020B0700000000000000" pitchFamily="50" charset="-128"/>
              </a:rPr>
              <a:t>PC</a:t>
            </a:r>
            <a:endParaRPr kumimoji="1" lang="en-US" altLang="ja-JP" sz="1600" dirty="0">
              <a:solidFill>
                <a:schemeClr val="tx1"/>
              </a:solidFill>
              <a:latin typeface="Yu Gothic UI Semibold" panose="020B0700000000000000" pitchFamily="50" charset="-128"/>
              <a:ea typeface="Yu Gothic UI Semibold" panose="020B0700000000000000" pitchFamily="50" charset="-128"/>
            </a:endParaRPr>
          </a:p>
        </p:txBody>
      </p:sp>
      <p:sp>
        <p:nvSpPr>
          <p:cNvPr id="13" name="正方形/長方形 12">
            <a:extLst>
              <a:ext uri="{FF2B5EF4-FFF2-40B4-BE49-F238E27FC236}">
                <a16:creationId xmlns:a16="http://schemas.microsoft.com/office/drawing/2014/main" id="{B57A9FB0-5A15-19E1-FD3C-1D4B1C59C486}"/>
              </a:ext>
            </a:extLst>
          </p:cNvPr>
          <p:cNvSpPr/>
          <p:nvPr/>
        </p:nvSpPr>
        <p:spPr>
          <a:xfrm>
            <a:off x="8344846" y="2781267"/>
            <a:ext cx="2339630" cy="318614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自作 業務</a:t>
            </a:r>
            <a:r>
              <a:rPr lang="en-US" altLang="ja-JP" dirty="0">
                <a:latin typeface="Yu Gothic UI Semibold" panose="020B0700000000000000" pitchFamily="50" charset="-128"/>
                <a:ea typeface="Yu Gothic UI Semibold" panose="020B0700000000000000" pitchFamily="50" charset="-128"/>
              </a:rPr>
              <a:t>API</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Backend </a:t>
            </a: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4" name="正方形/長方形 13">
            <a:extLst>
              <a:ext uri="{FF2B5EF4-FFF2-40B4-BE49-F238E27FC236}">
                <a16:creationId xmlns:a16="http://schemas.microsoft.com/office/drawing/2014/main" id="{F77BF544-5CC1-E5F7-E7E1-58F9982E9DB5}"/>
              </a:ext>
            </a:extLst>
          </p:cNvPr>
          <p:cNvSpPr/>
          <p:nvPr/>
        </p:nvSpPr>
        <p:spPr>
          <a:xfrm>
            <a:off x="8987631" y="4112882"/>
            <a:ext cx="1084946" cy="737353"/>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400" dirty="0">
                <a:solidFill>
                  <a:schemeClr val="bg1"/>
                </a:solidFill>
                <a:latin typeface="Yu Gothic UI Semibold" panose="020B0700000000000000" pitchFamily="50" charset="-128"/>
                <a:ea typeface="Yu Gothic UI Semibold" panose="020B0700000000000000" pitchFamily="50" charset="-128"/>
              </a:rPr>
              <a:t>バックエンド</a:t>
            </a:r>
            <a:r>
              <a:rPr lang="en-US" altLang="ja-JP" sz="1400" dirty="0">
                <a:solidFill>
                  <a:schemeClr val="bg1"/>
                </a:solidFill>
                <a:latin typeface="Yu Gothic UI Semibold" panose="020B0700000000000000" pitchFamily="50" charset="-128"/>
                <a:ea typeface="Yu Gothic UI Semibold" panose="020B0700000000000000" pitchFamily="50" charset="-128"/>
              </a:rPr>
              <a:t>API</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sp>
        <p:nvSpPr>
          <p:cNvPr id="2" name="正方形/長方形 1">
            <a:extLst>
              <a:ext uri="{FF2B5EF4-FFF2-40B4-BE49-F238E27FC236}">
                <a16:creationId xmlns:a16="http://schemas.microsoft.com/office/drawing/2014/main" id="{7A32E1F0-30A5-5576-628F-802C139E41A7}"/>
              </a:ext>
            </a:extLst>
          </p:cNvPr>
          <p:cNvSpPr/>
          <p:nvPr/>
        </p:nvSpPr>
        <p:spPr>
          <a:xfrm>
            <a:off x="2693390" y="2789656"/>
            <a:ext cx="2975708" cy="3513173"/>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lang="ja-JP" altLang="en-US" dirty="0">
                <a:latin typeface="Yu Gothic UI Semibold" panose="020B0700000000000000" pitchFamily="50" charset="-128"/>
                <a:ea typeface="Yu Gothic UI Semibold" panose="020B0700000000000000" pitchFamily="50" charset="-128"/>
              </a:rPr>
              <a:t>フロント</a:t>
            </a:r>
            <a:r>
              <a:rPr lang="en-US" altLang="ja-JP" dirty="0">
                <a:latin typeface="Yu Gothic UI Semibold" panose="020B0700000000000000" pitchFamily="50" charset="-128"/>
                <a:ea typeface="Yu Gothic UI Semibold" panose="020B0700000000000000" pitchFamily="50" charset="-128"/>
              </a:rPr>
              <a:t>UI</a:t>
            </a:r>
            <a:r>
              <a:rPr lang="ja-JP" altLang="en-US" dirty="0">
                <a:latin typeface="Yu Gothic UI Semibold" panose="020B0700000000000000" pitchFamily="50" charset="-128"/>
                <a:ea typeface="Yu Gothic UI Semibold" panose="020B0700000000000000" pitchFamily="50" charset="-128"/>
              </a:rPr>
              <a:t>アプリ</a:t>
            </a:r>
            <a:br>
              <a:rPr lang="en-US" altLang="ja-JP" dirty="0">
                <a:latin typeface="Yu Gothic UI Semibold" panose="020B0700000000000000" pitchFamily="50" charset="-128"/>
                <a:ea typeface="Yu Gothic UI Semibold" panose="020B0700000000000000" pitchFamily="50" charset="-128"/>
              </a:rPr>
            </a:br>
            <a: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t>Frontend</a:t>
            </a:r>
            <a:br>
              <a:rPr lang="en-US" altLang="ja-JP" dirty="0">
                <a:solidFill>
                  <a:schemeClr val="accent1">
                    <a:lumMod val="60000"/>
                    <a:lumOff val="40000"/>
                  </a:schemeClr>
                </a:solidFill>
                <a:latin typeface="Yu Gothic UI Semibold" panose="020B0700000000000000" pitchFamily="50" charset="-128"/>
                <a:ea typeface="Yu Gothic UI Semibold" panose="020B0700000000000000" pitchFamily="50" charset="-128"/>
              </a:rPr>
            </a:br>
            <a:br>
              <a:rPr lang="en-US" altLang="ja-JP" dirty="0">
                <a:latin typeface="Yu Gothic UI Semibold" panose="020B0700000000000000" pitchFamily="50" charset="-128"/>
                <a:ea typeface="Yu Gothic UI Semibold" panose="020B0700000000000000" pitchFamily="50" charset="-128"/>
              </a:rPr>
            </a:b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9" name="円柱 18">
            <a:extLst>
              <a:ext uri="{FF2B5EF4-FFF2-40B4-BE49-F238E27FC236}">
                <a16:creationId xmlns:a16="http://schemas.microsoft.com/office/drawing/2014/main" id="{B3B39347-ADB5-678A-CEE3-8DCD89CB46FA}"/>
              </a:ext>
            </a:extLst>
          </p:cNvPr>
          <p:cNvSpPr/>
          <p:nvPr/>
        </p:nvSpPr>
        <p:spPr>
          <a:xfrm>
            <a:off x="2919281" y="5158166"/>
            <a:ext cx="731941" cy="616483"/>
          </a:xfrm>
          <a:prstGeom prst="can">
            <a:avLst/>
          </a:prstGeom>
          <a:solidFill>
            <a:schemeClr val="accent1">
              <a:lumMod val="20000"/>
              <a:lumOff val="80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Token</a:t>
            </a:r>
            <a:br>
              <a:rPr kumimoji="1" lang="en-US" altLang="ja-JP" sz="1400" dirty="0">
                <a:solidFill>
                  <a:srgbClr val="C00000"/>
                </a:solidFill>
                <a:latin typeface="Yu Gothic UI Semibold" panose="020B0700000000000000" pitchFamily="50" charset="-128"/>
                <a:ea typeface="Yu Gothic UI Semibold" panose="020B0700000000000000" pitchFamily="50" charset="-128"/>
              </a:rPr>
            </a:br>
            <a:r>
              <a:rPr kumimoji="1" lang="en-US" altLang="ja-JP" sz="1400" dirty="0">
                <a:solidFill>
                  <a:srgbClr val="C00000"/>
                </a:solidFill>
                <a:latin typeface="Yu Gothic UI Semibold" panose="020B0700000000000000" pitchFamily="50" charset="-128"/>
                <a:ea typeface="Yu Gothic UI Semibold" panose="020B0700000000000000" pitchFamily="50" charset="-128"/>
              </a:rPr>
              <a:t>store</a:t>
            </a:r>
            <a:endParaRPr kumimoji="1" lang="ja-JP" altLang="en-US" sz="1400" dirty="0">
              <a:solidFill>
                <a:srgbClr val="C00000"/>
              </a:solidFill>
              <a:latin typeface="Yu Gothic UI Semibold" panose="020B0700000000000000" pitchFamily="50" charset="-128"/>
              <a:ea typeface="Yu Gothic UI Semibold" panose="020B0700000000000000" pitchFamily="50" charset="-128"/>
            </a:endParaRPr>
          </a:p>
        </p:txBody>
      </p:sp>
      <p:sp>
        <p:nvSpPr>
          <p:cNvPr id="20" name="正方形/長方形 19">
            <a:extLst>
              <a:ext uri="{FF2B5EF4-FFF2-40B4-BE49-F238E27FC236}">
                <a16:creationId xmlns:a16="http://schemas.microsoft.com/office/drawing/2014/main" id="{DC079FA6-0B25-8D62-F7D7-F9C57FAF520E}"/>
              </a:ext>
            </a:extLst>
          </p:cNvPr>
          <p:cNvSpPr/>
          <p:nvPr/>
        </p:nvSpPr>
        <p:spPr>
          <a:xfrm>
            <a:off x="2994190" y="3807317"/>
            <a:ext cx="577895" cy="1017748"/>
          </a:xfrm>
          <a:prstGeom prst="rect">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1400" dirty="0">
                <a:solidFill>
                  <a:srgbClr val="C00000"/>
                </a:solidFill>
                <a:latin typeface="Yu Gothic UI Semibold" panose="020B0700000000000000" pitchFamily="50" charset="-128"/>
                <a:ea typeface="Yu Gothic UI Semibold" panose="020B0700000000000000" pitchFamily="50" charset="-128"/>
              </a:rPr>
              <a:t>EasyAuth</a:t>
            </a:r>
          </a:p>
        </p:txBody>
      </p:sp>
      <p:sp>
        <p:nvSpPr>
          <p:cNvPr id="21" name="正方形/長方形 20">
            <a:extLst>
              <a:ext uri="{FF2B5EF4-FFF2-40B4-BE49-F238E27FC236}">
                <a16:creationId xmlns:a16="http://schemas.microsoft.com/office/drawing/2014/main" id="{40F5410F-D0AC-7C34-D034-26F97C021A45}"/>
              </a:ext>
            </a:extLst>
          </p:cNvPr>
          <p:cNvSpPr/>
          <p:nvPr/>
        </p:nvSpPr>
        <p:spPr>
          <a:xfrm>
            <a:off x="4794134" y="3970632"/>
            <a:ext cx="759302" cy="840742"/>
          </a:xfrm>
          <a:prstGeom prst="rect">
            <a:avLst/>
          </a:prstGeom>
          <a:solidFill>
            <a:schemeClr val="tx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400" dirty="0">
                <a:solidFill>
                  <a:schemeClr val="bg1"/>
                </a:solidFill>
                <a:latin typeface="Yu Gothic UI Semibold" panose="020B0700000000000000" pitchFamily="50" charset="-128"/>
                <a:ea typeface="Yu Gothic UI Semibold" panose="020B0700000000000000" pitchFamily="50" charset="-128"/>
              </a:rPr>
              <a:t>フロントアプリ</a:t>
            </a:r>
            <a:endParaRPr kumimoji="1" lang="en-US" altLang="ja-JP" sz="1400" dirty="0">
              <a:solidFill>
                <a:schemeClr val="bg1"/>
              </a:solidFill>
              <a:latin typeface="Yu Gothic UI Semibold" panose="020B0700000000000000" pitchFamily="50" charset="-128"/>
              <a:ea typeface="Yu Gothic UI Semibold" panose="020B0700000000000000" pitchFamily="50" charset="-128"/>
            </a:endParaRPr>
          </a:p>
        </p:txBody>
      </p:sp>
      <p:cxnSp>
        <p:nvCxnSpPr>
          <p:cNvPr id="30" name="直線矢印コネクタ 29">
            <a:extLst>
              <a:ext uri="{FF2B5EF4-FFF2-40B4-BE49-F238E27FC236}">
                <a16:creationId xmlns:a16="http://schemas.microsoft.com/office/drawing/2014/main" id="{70CDF8FF-7448-416E-2D48-7D58FA892F1C}"/>
              </a:ext>
            </a:extLst>
          </p:cNvPr>
          <p:cNvCxnSpPr>
            <a:cxnSpLocks/>
            <a:stCxn id="20" idx="2"/>
            <a:endCxn id="19" idx="1"/>
          </p:cNvCxnSpPr>
          <p:nvPr/>
        </p:nvCxnSpPr>
        <p:spPr>
          <a:xfrm>
            <a:off x="3283138" y="4825065"/>
            <a:ext cx="2114" cy="33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31190483-2FF4-8F31-A80C-C03181F6F8BD}"/>
              </a:ext>
            </a:extLst>
          </p:cNvPr>
          <p:cNvCxnSpPr>
            <a:cxnSpLocks/>
          </p:cNvCxnSpPr>
          <p:nvPr/>
        </p:nvCxnSpPr>
        <p:spPr>
          <a:xfrm>
            <a:off x="3617569" y="4397384"/>
            <a:ext cx="11600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BFF8D324-47F3-FFDE-F6A0-5A42BE86C1E1}"/>
              </a:ext>
            </a:extLst>
          </p:cNvPr>
          <p:cNvCxnSpPr>
            <a:cxnSpLocks/>
          </p:cNvCxnSpPr>
          <p:nvPr/>
        </p:nvCxnSpPr>
        <p:spPr>
          <a:xfrm>
            <a:off x="2287343" y="4381363"/>
            <a:ext cx="524935"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4" name="グラフィックス 3" descr="ユーザー 単色塗りつぶし">
            <a:extLst>
              <a:ext uri="{FF2B5EF4-FFF2-40B4-BE49-F238E27FC236}">
                <a16:creationId xmlns:a16="http://schemas.microsoft.com/office/drawing/2014/main" id="{6B79130C-555B-1283-69A2-826C23A0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63" y="4288610"/>
            <a:ext cx="561512" cy="561512"/>
          </a:xfrm>
          <a:prstGeom prst="rect">
            <a:avLst/>
          </a:prstGeom>
        </p:spPr>
      </p:pic>
      <p:cxnSp>
        <p:nvCxnSpPr>
          <p:cNvPr id="12" name="直線矢印コネクタ 11">
            <a:extLst>
              <a:ext uri="{FF2B5EF4-FFF2-40B4-BE49-F238E27FC236}">
                <a16:creationId xmlns:a16="http://schemas.microsoft.com/office/drawing/2014/main" id="{7A74DFC9-8F94-DECE-F762-264822C1AB19}"/>
              </a:ext>
            </a:extLst>
          </p:cNvPr>
          <p:cNvCxnSpPr>
            <a:cxnSpLocks/>
          </p:cNvCxnSpPr>
          <p:nvPr/>
        </p:nvCxnSpPr>
        <p:spPr>
          <a:xfrm>
            <a:off x="5598770" y="4364455"/>
            <a:ext cx="33804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D40D43BF-3B85-EE38-DE8F-01A745F3B8B8}"/>
              </a:ext>
            </a:extLst>
          </p:cNvPr>
          <p:cNvSpPr/>
          <p:nvPr/>
        </p:nvSpPr>
        <p:spPr>
          <a:xfrm>
            <a:off x="2702401" y="1136048"/>
            <a:ext cx="2996120" cy="1313235"/>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solidFill>
                  <a:schemeClr val="accent6">
                    <a:lumMod val="75000"/>
                  </a:schemeClr>
                </a:solidFill>
                <a:latin typeface="Yu Gothic UI Semibold" panose="020B0700000000000000" pitchFamily="50" charset="-128"/>
                <a:ea typeface="Yu Gothic UI Semibold" panose="020B0700000000000000" pitchFamily="50" charset="-128"/>
              </a:rPr>
              <a:t>IdP</a:t>
            </a:r>
            <a:r>
              <a:rPr kumimoji="1" lang="ja-JP" altLang="en-US" dirty="0">
                <a:solidFill>
                  <a:schemeClr val="accent6">
                    <a:lumMod val="75000"/>
                  </a:schemeClr>
                </a:solidFill>
                <a:latin typeface="Yu Gothic UI Semibold" panose="020B0700000000000000" pitchFamily="50" charset="-128"/>
                <a:ea typeface="Yu Gothic UI Semibold" panose="020B0700000000000000" pitchFamily="50" charset="-128"/>
              </a:rPr>
              <a:t>   </a:t>
            </a:r>
            <a:r>
              <a:rPr kumimoji="1" lang="en-US" altLang="ja-JP" dirty="0">
                <a:solidFill>
                  <a:schemeClr val="tx1"/>
                </a:solidFill>
                <a:latin typeface="Yu Gothic UI Semibold" panose="020B0700000000000000" pitchFamily="50" charset="-128"/>
                <a:ea typeface="Yu Gothic UI Semibold" panose="020B0700000000000000" pitchFamily="50" charset="-128"/>
              </a:rPr>
              <a:t>Azure AD</a:t>
            </a:r>
            <a:endParaRPr lang="en-US" altLang="ja-JP" dirty="0">
              <a:solidFill>
                <a:schemeClr val="accent6">
                  <a:lumMod val="75000"/>
                </a:schemeClr>
              </a:solidFill>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pic>
        <p:nvPicPr>
          <p:cNvPr id="26" name="図 25" descr="物体 が含まれている画像&#10;&#10;自動的に生成された説明">
            <a:extLst>
              <a:ext uri="{FF2B5EF4-FFF2-40B4-BE49-F238E27FC236}">
                <a16:creationId xmlns:a16="http://schemas.microsoft.com/office/drawing/2014/main" id="{2D0C11F3-6540-EB36-C7AC-F78BA3F25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073" y="2208263"/>
            <a:ext cx="475613" cy="475613"/>
          </a:xfrm>
          <a:prstGeom prst="rect">
            <a:avLst/>
          </a:prstGeom>
        </p:spPr>
      </p:pic>
      <p:sp>
        <p:nvSpPr>
          <p:cNvPr id="27" name="吹き出し: 角を丸めた四角形 26">
            <a:extLst>
              <a:ext uri="{FF2B5EF4-FFF2-40B4-BE49-F238E27FC236}">
                <a16:creationId xmlns:a16="http://schemas.microsoft.com/office/drawing/2014/main" id="{354D83DD-95AA-5BF4-8775-289892A27D85}"/>
              </a:ext>
            </a:extLst>
          </p:cNvPr>
          <p:cNvSpPr/>
          <p:nvPr/>
        </p:nvSpPr>
        <p:spPr>
          <a:xfrm>
            <a:off x="834690" y="1678612"/>
            <a:ext cx="2541923" cy="568041"/>
          </a:xfrm>
          <a:prstGeom prst="wedgeRoundRectCallout">
            <a:avLst>
              <a:gd name="adj1" fmla="val 61105"/>
              <a:gd name="adj2" fmla="val -6418"/>
              <a:gd name="adj3" fmla="val 166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Part1</a:t>
            </a:r>
            <a:r>
              <a:rPr lang="ja-JP" altLang="en-US" sz="1200" dirty="0">
                <a:solidFill>
                  <a:schemeClr val="tx1"/>
                </a:solidFill>
                <a:latin typeface="Yu Gothic UI Semibold" panose="020B0700000000000000" pitchFamily="50" charset="-128"/>
                <a:ea typeface="Yu Gothic UI Semibold" panose="020B0700000000000000" pitchFamily="50" charset="-128"/>
              </a:rPr>
              <a:t>では手動で登録したが</a:t>
            </a:r>
            <a:endParaRPr lang="en-US" altLang="ja-JP" sz="1200" dirty="0">
              <a:solidFill>
                <a:schemeClr val="tx1"/>
              </a:solidFill>
              <a:latin typeface="Yu Gothic UI Semibold" panose="020B0700000000000000" pitchFamily="50" charset="-128"/>
              <a:ea typeface="Yu Gothic UI Semibold" panose="020B0700000000000000" pitchFamily="50" charset="-128"/>
            </a:endParaRPr>
          </a:p>
          <a:p>
            <a:pPr algn="ctr"/>
            <a:r>
              <a:rPr lang="en-US" altLang="ja-JP" sz="1200" dirty="0">
                <a:solidFill>
                  <a:schemeClr val="tx1"/>
                </a:solidFill>
                <a:latin typeface="Yu Gothic UI Semibold" panose="020B0700000000000000" pitchFamily="50" charset="-128"/>
                <a:ea typeface="Yu Gothic UI Semibold" panose="020B0700000000000000" pitchFamily="50" charset="-128"/>
              </a:rPr>
              <a:t>AppService</a:t>
            </a:r>
            <a:r>
              <a:rPr lang="ja-JP" altLang="en-US" sz="1200" dirty="0">
                <a:solidFill>
                  <a:schemeClr val="tx1"/>
                </a:solidFill>
                <a:latin typeface="Yu Gothic UI Semibold" panose="020B0700000000000000" pitchFamily="50" charset="-128"/>
                <a:ea typeface="Yu Gothic UI Semibold" panose="020B0700000000000000" pitchFamily="50" charset="-128"/>
              </a:rPr>
              <a:t> が自動作成</a:t>
            </a:r>
            <a:endParaRPr kumimoji="1" lang="ja-JP" altLang="en-US" sz="1200" dirty="0">
              <a:solidFill>
                <a:schemeClr val="tx1"/>
              </a:solidFill>
              <a:latin typeface="Yu Gothic UI Semibold" panose="020B0700000000000000" pitchFamily="50" charset="-128"/>
              <a:ea typeface="Yu Gothic UI Semibold" panose="020B0700000000000000" pitchFamily="50" charset="-128"/>
            </a:endParaRPr>
          </a:p>
        </p:txBody>
      </p:sp>
      <p:cxnSp>
        <p:nvCxnSpPr>
          <p:cNvPr id="28" name="直線矢印コネクタ 27">
            <a:extLst>
              <a:ext uri="{FF2B5EF4-FFF2-40B4-BE49-F238E27FC236}">
                <a16:creationId xmlns:a16="http://schemas.microsoft.com/office/drawing/2014/main" id="{83D51D31-4F0D-EF8F-84B9-BAF6E73A9C2F}"/>
              </a:ext>
            </a:extLst>
          </p:cNvPr>
          <p:cNvCxnSpPr>
            <a:cxnSpLocks/>
            <a:endCxn id="33" idx="2"/>
          </p:cNvCxnSpPr>
          <p:nvPr/>
        </p:nvCxnSpPr>
        <p:spPr>
          <a:xfrm flipV="1">
            <a:off x="4198022" y="2232145"/>
            <a:ext cx="4394" cy="582679"/>
          </a:xfrm>
          <a:prstGeom prst="straightConnector1">
            <a:avLst/>
          </a:prstGeom>
          <a:ln w="19050">
            <a:prstDash val="dash"/>
            <a:tailEnd type="none"/>
          </a:ln>
        </p:spPr>
        <p:style>
          <a:lnRef idx="1">
            <a:schemeClr val="accent1"/>
          </a:lnRef>
          <a:fillRef idx="0">
            <a:schemeClr val="accent1"/>
          </a:fillRef>
          <a:effectRef idx="0">
            <a:schemeClr val="accent1"/>
          </a:effectRef>
          <a:fontRef idx="minor">
            <a:schemeClr val="tx1"/>
          </a:fontRef>
        </p:style>
      </p:cxnSp>
      <p:sp>
        <p:nvSpPr>
          <p:cNvPr id="33" name="四角形: 角を丸くする 32">
            <a:extLst>
              <a:ext uri="{FF2B5EF4-FFF2-40B4-BE49-F238E27FC236}">
                <a16:creationId xmlns:a16="http://schemas.microsoft.com/office/drawing/2014/main" id="{07345C91-2720-78B9-B1D6-CFC6FFCB0B52}"/>
              </a:ext>
            </a:extLst>
          </p:cNvPr>
          <p:cNvSpPr/>
          <p:nvPr/>
        </p:nvSpPr>
        <p:spPr>
          <a:xfrm>
            <a:off x="3669349" y="1582665"/>
            <a:ext cx="1066134" cy="649480"/>
          </a:xfrm>
          <a:prstGeom prst="round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600" dirty="0">
                <a:solidFill>
                  <a:srgbClr val="C00000"/>
                </a:solidFill>
                <a:latin typeface="Yu Gothic UI Semibold" panose="020B0700000000000000" pitchFamily="50" charset="-128"/>
                <a:ea typeface="Yu Gothic UI Semibold" panose="020B0700000000000000" pitchFamily="50" charset="-128"/>
              </a:rPr>
              <a:t>Front</a:t>
            </a:r>
            <a:r>
              <a:rPr kumimoji="1" lang="ja-JP" altLang="en-US" sz="1600" dirty="0">
                <a:solidFill>
                  <a:srgbClr val="C00000"/>
                </a:solidFill>
                <a:latin typeface="Yu Gothic UI Semibold" panose="020B0700000000000000" pitchFamily="50" charset="-128"/>
                <a:ea typeface="Yu Gothic UI Semibold" panose="020B0700000000000000" pitchFamily="50" charset="-128"/>
              </a:rPr>
              <a:t> </a:t>
            </a:r>
            <a:br>
              <a:rPr kumimoji="1" lang="en-US" altLang="ja-JP" sz="1600" dirty="0">
                <a:solidFill>
                  <a:srgbClr val="C00000"/>
                </a:solidFill>
                <a:latin typeface="Yu Gothic UI Semibold" panose="020B0700000000000000" pitchFamily="50" charset="-128"/>
                <a:ea typeface="Yu Gothic UI Semibold" panose="020B0700000000000000" pitchFamily="50" charset="-128"/>
              </a:rPr>
            </a:br>
            <a:r>
              <a:rPr kumimoji="1" lang="en-US" altLang="ja-JP" sz="1100" dirty="0">
                <a:solidFill>
                  <a:srgbClr val="C00000"/>
                </a:solidFill>
                <a:latin typeface="Yu Gothic UI Semibold" panose="020B0700000000000000" pitchFamily="50" charset="-128"/>
                <a:ea typeface="Yu Gothic UI Semibold" panose="020B0700000000000000" pitchFamily="50" charset="-128"/>
              </a:rPr>
              <a:t>(</a:t>
            </a:r>
            <a:r>
              <a:rPr kumimoji="1" lang="ja-JP" altLang="en-US" sz="1100" dirty="0">
                <a:solidFill>
                  <a:srgbClr val="C00000"/>
                </a:solidFill>
                <a:latin typeface="Yu Gothic UI Semibold" panose="020B0700000000000000" pitchFamily="50" charset="-128"/>
                <a:ea typeface="Yu Gothic UI Semibold" panose="020B0700000000000000" pitchFamily="50" charset="-128"/>
              </a:rPr>
              <a:t>アプリの登録</a:t>
            </a:r>
            <a:r>
              <a:rPr kumimoji="1" lang="en-US" altLang="ja-JP" sz="1100" dirty="0">
                <a:solidFill>
                  <a:srgbClr val="C00000"/>
                </a:solidFill>
                <a:latin typeface="Yu Gothic UI Semibold" panose="020B0700000000000000" pitchFamily="50" charset="-128"/>
                <a:ea typeface="Yu Gothic UI Semibold" panose="020B0700000000000000" pitchFamily="50" charset="-128"/>
              </a:rPr>
              <a:t>) </a:t>
            </a:r>
            <a:endParaRPr kumimoji="1" lang="ja-JP" altLang="en-US" sz="1100" dirty="0">
              <a:solidFill>
                <a:srgbClr val="C00000"/>
              </a:solidFill>
              <a:latin typeface="Yu Gothic UI Semibold" panose="020B0700000000000000" pitchFamily="50" charset="-128"/>
              <a:ea typeface="Yu Gothic UI Semibold" panose="020B0700000000000000" pitchFamily="50" charset="-128"/>
            </a:endParaRPr>
          </a:p>
        </p:txBody>
      </p:sp>
      <p:sp>
        <p:nvSpPr>
          <p:cNvPr id="35" name="正方形/長方形 34">
            <a:extLst>
              <a:ext uri="{FF2B5EF4-FFF2-40B4-BE49-F238E27FC236}">
                <a16:creationId xmlns:a16="http://schemas.microsoft.com/office/drawing/2014/main" id="{4418540F-DAB6-F9B8-19F4-5FB65E671524}"/>
              </a:ext>
            </a:extLst>
          </p:cNvPr>
          <p:cNvSpPr/>
          <p:nvPr/>
        </p:nvSpPr>
        <p:spPr>
          <a:xfrm>
            <a:off x="7907873" y="1188720"/>
            <a:ext cx="2975708" cy="817193"/>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DockerHub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39" name="正方形/長方形 38">
            <a:extLst>
              <a:ext uri="{FF2B5EF4-FFF2-40B4-BE49-F238E27FC236}">
                <a16:creationId xmlns:a16="http://schemas.microsoft.com/office/drawing/2014/main" id="{F54694EE-3CD8-F09C-F60A-57B52B1748CB}"/>
              </a:ext>
            </a:extLst>
          </p:cNvPr>
          <p:cNvSpPr/>
          <p:nvPr/>
        </p:nvSpPr>
        <p:spPr>
          <a:xfrm>
            <a:off x="8224020" y="1642617"/>
            <a:ext cx="2393003" cy="23359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バックエンド</a:t>
            </a:r>
            <a:r>
              <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API</a:t>
            </a: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 コンテナイメージ</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cxnSp>
        <p:nvCxnSpPr>
          <p:cNvPr id="52" name="コネクタ: 曲線 51">
            <a:extLst>
              <a:ext uri="{FF2B5EF4-FFF2-40B4-BE49-F238E27FC236}">
                <a16:creationId xmlns:a16="http://schemas.microsoft.com/office/drawing/2014/main" id="{B2AC24A6-D8AA-D846-C486-3F671FBFB955}"/>
              </a:ext>
            </a:extLst>
          </p:cNvPr>
          <p:cNvCxnSpPr>
            <a:cxnSpLocks/>
            <a:stCxn id="39" idx="3"/>
            <a:endCxn id="14" idx="3"/>
          </p:cNvCxnSpPr>
          <p:nvPr/>
        </p:nvCxnSpPr>
        <p:spPr>
          <a:xfrm flipH="1">
            <a:off x="10072577" y="1759415"/>
            <a:ext cx="544446" cy="2722144"/>
          </a:xfrm>
          <a:prstGeom prst="curvedConnector3">
            <a:avLst>
              <a:gd name="adj1" fmla="val -41988"/>
            </a:avLst>
          </a:prstGeom>
          <a:ln w="19050">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
        <p:nvSpPr>
          <p:cNvPr id="59" name="テキスト ボックス 58">
            <a:extLst>
              <a:ext uri="{FF2B5EF4-FFF2-40B4-BE49-F238E27FC236}">
                <a16:creationId xmlns:a16="http://schemas.microsoft.com/office/drawing/2014/main" id="{74F5D9C7-7DC7-F643-F064-2D495225643C}"/>
              </a:ext>
            </a:extLst>
          </p:cNvPr>
          <p:cNvSpPr txBox="1"/>
          <p:nvPr/>
        </p:nvSpPr>
        <p:spPr>
          <a:xfrm>
            <a:off x="10825474" y="2407090"/>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docker pull</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60" name="直線矢印コネクタ 59">
            <a:extLst>
              <a:ext uri="{FF2B5EF4-FFF2-40B4-BE49-F238E27FC236}">
                <a16:creationId xmlns:a16="http://schemas.microsoft.com/office/drawing/2014/main" id="{1598006D-DF4A-C950-F595-CDEA2B598B59}"/>
              </a:ext>
            </a:extLst>
          </p:cNvPr>
          <p:cNvCxnSpPr>
            <a:cxnSpLocks/>
          </p:cNvCxnSpPr>
          <p:nvPr/>
        </p:nvCxnSpPr>
        <p:spPr>
          <a:xfrm flipV="1">
            <a:off x="1927654" y="2433844"/>
            <a:ext cx="553688" cy="1470892"/>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64" name="直線矢印コネクタ 63">
            <a:extLst>
              <a:ext uri="{FF2B5EF4-FFF2-40B4-BE49-F238E27FC236}">
                <a16:creationId xmlns:a16="http://schemas.microsoft.com/office/drawing/2014/main" id="{69BA8167-6F6F-85F6-AABB-F97EDA84B51A}"/>
              </a:ext>
            </a:extLst>
          </p:cNvPr>
          <p:cNvCxnSpPr>
            <a:cxnSpLocks/>
          </p:cNvCxnSpPr>
          <p:nvPr/>
        </p:nvCxnSpPr>
        <p:spPr>
          <a:xfrm flipH="1">
            <a:off x="2051222" y="2492210"/>
            <a:ext cx="546851" cy="1486666"/>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0" name="直線矢印コネクタ 69">
            <a:extLst>
              <a:ext uri="{FF2B5EF4-FFF2-40B4-BE49-F238E27FC236}">
                <a16:creationId xmlns:a16="http://schemas.microsoft.com/office/drawing/2014/main" id="{7329DC5C-D0CA-9FF8-5FB1-21B68FFF3E44}"/>
              </a:ext>
            </a:extLst>
          </p:cNvPr>
          <p:cNvCxnSpPr>
            <a:cxnSpLocks/>
          </p:cNvCxnSpPr>
          <p:nvPr/>
        </p:nvCxnSpPr>
        <p:spPr>
          <a:xfrm flipH="1">
            <a:off x="5557581" y="4482414"/>
            <a:ext cx="33639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2C8A71DB-DBCE-5D70-9A4A-45C93E32F322}"/>
              </a:ext>
            </a:extLst>
          </p:cNvPr>
          <p:cNvSpPr txBox="1"/>
          <p:nvPr/>
        </p:nvSpPr>
        <p:spPr>
          <a:xfrm>
            <a:off x="6044966" y="4026954"/>
            <a:ext cx="178463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http://backend/api/v1</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74" name="テキスト ボックス 73">
            <a:extLst>
              <a:ext uri="{FF2B5EF4-FFF2-40B4-BE49-F238E27FC236}">
                <a16:creationId xmlns:a16="http://schemas.microsoft.com/office/drawing/2014/main" id="{D226C0D4-0495-2E98-F4BF-DE3DECDF4782}"/>
              </a:ext>
            </a:extLst>
          </p:cNvPr>
          <p:cNvSpPr txBox="1"/>
          <p:nvPr/>
        </p:nvSpPr>
        <p:spPr>
          <a:xfrm>
            <a:off x="6074804" y="4516205"/>
            <a:ext cx="2429898" cy="120032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“title”: “</a:t>
            </a:r>
            <a:r>
              <a:rPr lang="ja-JP" altLang="en-US" sz="1200" dirty="0">
                <a:latin typeface="Yu Gothic UI Semibold" panose="020B0700000000000000" pitchFamily="50" charset="-128"/>
                <a:ea typeface="Yu Gothic UI Semibold" panose="020B0700000000000000" pitchFamily="50" charset="-128"/>
              </a:rPr>
              <a:t>ヨガ</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“task”: “</a:t>
            </a:r>
            <a:r>
              <a:rPr lang="ja-JP" altLang="en-US" sz="1200" dirty="0">
                <a:latin typeface="Yu Gothic UI Semibold" panose="020B0700000000000000" pitchFamily="50" charset="-128"/>
                <a:ea typeface="Yu Gothic UI Semibold" panose="020B0700000000000000" pitchFamily="50" charset="-128"/>
              </a:rPr>
              <a:t>予約する</a:t>
            </a:r>
            <a:r>
              <a:rPr lang="en-US" altLang="ja-JP" sz="1200" dirty="0">
                <a:latin typeface="Yu Gothic UI Semibold" panose="020B0700000000000000" pitchFamily="50" charset="-128"/>
                <a:ea typeface="Yu Gothic UI Semibold" panose="020B0700000000000000" pitchFamily="50" charset="-128"/>
              </a:rPr>
              <a:t>",</a:t>
            </a:r>
          </a:p>
          <a:p>
            <a:r>
              <a:rPr lang="en-US" altLang="ja-JP" sz="1200" dirty="0">
                <a:latin typeface="Yu Gothic UI Semibold" panose="020B0700000000000000" pitchFamily="50" charset="-128"/>
                <a:ea typeface="Yu Gothic UI Semibold" panose="020B0700000000000000" pitchFamily="50" charset="-128"/>
              </a:rPr>
              <a:t>    "duedate": "2022-10-10" ,</a:t>
            </a:r>
          </a:p>
          <a:p>
            <a:r>
              <a:rPr lang="en-US" altLang="ja-JP" sz="1200" dirty="0">
                <a:latin typeface="Yu Gothic UI Semibold" panose="020B0700000000000000" pitchFamily="50" charset="-128"/>
                <a:ea typeface="Yu Gothic UI Semibold" panose="020B0700000000000000" pitchFamily="50" charset="-128"/>
              </a:rPr>
              <a:t>    "status": "Pending"</a:t>
            </a:r>
          </a:p>
          <a:p>
            <a:r>
              <a:rPr lang="en-US" altLang="ja-JP" sz="1200" dirty="0">
                <a:latin typeface="Yu Gothic UI Semibold" panose="020B0700000000000000" pitchFamily="50" charset="-128"/>
                <a:ea typeface="Yu Gothic UI Semibold" panose="020B0700000000000000" pitchFamily="50" charset="-128"/>
              </a:rPr>
              <a:t>}</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3" name="テキスト ボックス 2">
            <a:extLst>
              <a:ext uri="{FF2B5EF4-FFF2-40B4-BE49-F238E27FC236}">
                <a16:creationId xmlns:a16="http://schemas.microsoft.com/office/drawing/2014/main" id="{DCC1512A-9359-2333-27F9-04073A0E6FBB}"/>
              </a:ext>
            </a:extLst>
          </p:cNvPr>
          <p:cNvSpPr txBox="1"/>
          <p:nvPr/>
        </p:nvSpPr>
        <p:spPr>
          <a:xfrm>
            <a:off x="3656232" y="3638781"/>
            <a:ext cx="1173155" cy="707886"/>
          </a:xfrm>
          <a:prstGeom prst="rect">
            <a:avLst/>
          </a:prstGeom>
          <a:noFill/>
        </p:spPr>
        <p:txBody>
          <a:bodyPr wrap="square">
            <a:spAutoFit/>
          </a:bodyPr>
          <a:lstStyle/>
          <a:p>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EAB700"/>
                </a:solidFill>
                <a:effectLst/>
                <a:latin typeface="Cica" panose="020B0409020203020207" pitchFamily="49" charset="-128"/>
                <a:ea typeface="Cica" panose="020B0409020203020207" pitchFamily="49" charset="-128"/>
              </a:rPr>
              <a:t>RequestHeader</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value</a:t>
            </a:r>
            <a:r>
              <a:rPr lang="en-US" altLang="ja-JP" sz="1000" b="0" dirty="0">
                <a:solidFill>
                  <a:srgbClr val="8959A8"/>
                </a:solidFill>
                <a:effectLst/>
                <a:latin typeface="Cica" panose="020B0409020203020207" pitchFamily="49" charset="-128"/>
                <a:ea typeface="Cica" panose="020B0409020203020207" pitchFamily="49" charset="-128"/>
              </a:rPr>
              <a:t>=</a:t>
            </a:r>
            <a:r>
              <a:rPr lang="en-US" altLang="ja-JP" sz="1000" b="0" dirty="0">
                <a:solidFill>
                  <a:srgbClr val="4D4D4C"/>
                </a:solidFill>
                <a:effectLst/>
                <a:latin typeface="Cica" panose="020B0409020203020207" pitchFamily="49" charset="-128"/>
                <a:ea typeface="Cica" panose="020B0409020203020207" pitchFamily="49" charset="-128"/>
              </a:rPr>
              <a:t>"</a:t>
            </a:r>
            <a:r>
              <a:rPr lang="en-US" altLang="ja-JP" sz="1000" b="0" dirty="0">
                <a:solidFill>
                  <a:srgbClr val="718C00"/>
                </a:solidFill>
                <a:effectLst/>
                <a:latin typeface="Cica" panose="020B0409020203020207" pitchFamily="49" charset="-128"/>
                <a:ea typeface="Cica" panose="020B0409020203020207" pitchFamily="49" charset="-128"/>
              </a:rPr>
              <a:t>X-MS-TOKEN-AAD-ID-TOKENESH-TOKEN…</a:t>
            </a:r>
            <a:endParaRPr lang="en-US" altLang="ja-JP" sz="1000" b="0" dirty="0">
              <a:solidFill>
                <a:srgbClr val="4D4D4C"/>
              </a:solidFill>
              <a:effectLst/>
              <a:latin typeface="Cica" panose="020B0409020203020207" pitchFamily="49" charset="-128"/>
              <a:ea typeface="Cica" panose="020B0409020203020207" pitchFamily="49" charset="-128"/>
            </a:endParaRPr>
          </a:p>
        </p:txBody>
      </p:sp>
      <p:sp>
        <p:nvSpPr>
          <p:cNvPr id="53" name="フリーフォーム: 図形 52">
            <a:extLst>
              <a:ext uri="{FF2B5EF4-FFF2-40B4-BE49-F238E27FC236}">
                <a16:creationId xmlns:a16="http://schemas.microsoft.com/office/drawing/2014/main" id="{B5B48F21-0671-07C0-B2C6-4B1033DB8158}"/>
              </a:ext>
            </a:extLst>
          </p:cNvPr>
          <p:cNvSpPr/>
          <p:nvPr/>
        </p:nvSpPr>
        <p:spPr>
          <a:xfrm rot="247610">
            <a:off x="2300430" y="2950576"/>
            <a:ext cx="256055" cy="1213100"/>
          </a:xfrm>
          <a:custGeom>
            <a:avLst/>
            <a:gdLst>
              <a:gd name="connsiteX0" fmla="*/ 453011 w 461400"/>
              <a:gd name="connsiteY0" fmla="*/ 1593909 h 1668622"/>
              <a:gd name="connsiteX1" fmla="*/ 6 w 461400"/>
              <a:gd name="connsiteY1" fmla="*/ 1484852 h 1668622"/>
              <a:gd name="connsiteX2" fmla="*/ 461400 w 461400"/>
              <a:gd name="connsiteY2" fmla="*/ 0 h 1668622"/>
            </a:gdLst>
            <a:ahLst/>
            <a:cxnLst>
              <a:cxn ang="0">
                <a:pos x="connsiteX0" y="connsiteY0"/>
              </a:cxn>
              <a:cxn ang="0">
                <a:pos x="connsiteX1" y="connsiteY1"/>
              </a:cxn>
              <a:cxn ang="0">
                <a:pos x="connsiteX2" y="connsiteY2"/>
              </a:cxn>
            </a:cxnLst>
            <a:rect l="l" t="t" r="r" b="b"/>
            <a:pathLst>
              <a:path w="461400" h="1668622">
                <a:moveTo>
                  <a:pt x="453011" y="1593909"/>
                </a:moveTo>
                <a:cubicBezTo>
                  <a:pt x="225809" y="1672206"/>
                  <a:pt x="-1392" y="1750503"/>
                  <a:pt x="6" y="1484852"/>
                </a:cubicBezTo>
                <a:cubicBezTo>
                  <a:pt x="1404" y="1219201"/>
                  <a:pt x="231402" y="609600"/>
                  <a:pt x="461400" y="0"/>
                </a:cubicBezTo>
              </a:path>
            </a:pathLst>
          </a:custGeom>
          <a:noFill/>
          <a:ln w="190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1C47C0FC-B1CD-B46B-F45A-75AB6440C674}"/>
              </a:ext>
            </a:extLst>
          </p:cNvPr>
          <p:cNvSpPr/>
          <p:nvPr/>
        </p:nvSpPr>
        <p:spPr>
          <a:xfrm>
            <a:off x="2689036" y="5926920"/>
            <a:ext cx="2975708"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36" name="Picture 2" descr="Azure App Serviceのデプロイスロットで環境のスワップを行う｜ 開発者ブログ ｜ 株式会社アイソルート">
            <a:extLst>
              <a:ext uri="{FF2B5EF4-FFF2-40B4-BE49-F238E27FC236}">
                <a16:creationId xmlns:a16="http://schemas.microsoft.com/office/drawing/2014/main" id="{2AC07381-93EA-ADC4-09F3-DFDF2E9DD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296" y="613594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47D14D1A-72DF-67BC-29F8-992BFBCB8BFB}"/>
              </a:ext>
            </a:extLst>
          </p:cNvPr>
          <p:cNvSpPr/>
          <p:nvPr/>
        </p:nvSpPr>
        <p:spPr>
          <a:xfrm>
            <a:off x="8344846" y="5926920"/>
            <a:ext cx="2340571" cy="486944"/>
          </a:xfrm>
          <a:prstGeom prst="rect">
            <a:avLst/>
          </a:prstGeom>
          <a:ln w="127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latin typeface="Yu Gothic UI Semibold" panose="020B0700000000000000" pitchFamily="50" charset="-128"/>
                <a:ea typeface="Yu Gothic UI Semibold" panose="020B0700000000000000" pitchFamily="50" charset="-128"/>
              </a:rPr>
              <a:t>AppService</a:t>
            </a:r>
          </a:p>
        </p:txBody>
      </p:sp>
      <p:pic>
        <p:nvPicPr>
          <p:cNvPr id="50" name="Picture 2" descr="Azure App Serviceのデプロイスロットで環境のスワップを行う｜ 開発者ブログ ｜ 株式会社アイソルート">
            <a:extLst>
              <a:ext uri="{FF2B5EF4-FFF2-40B4-BE49-F238E27FC236}">
                <a16:creationId xmlns:a16="http://schemas.microsoft.com/office/drawing/2014/main" id="{C1AE0E20-8A4E-5A49-1B55-9A133BBAB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8624" y="5998783"/>
            <a:ext cx="472039" cy="47203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2299F3A9-DF02-3A90-57ED-404E1C33F739}"/>
              </a:ext>
            </a:extLst>
          </p:cNvPr>
          <p:cNvSpPr txBox="1"/>
          <p:nvPr/>
        </p:nvSpPr>
        <p:spPr>
          <a:xfrm>
            <a:off x="620730" y="5164556"/>
            <a:ext cx="973520" cy="276999"/>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g</a:t>
            </a:r>
            <a:r>
              <a:rPr kumimoji="1" lang="en-US" altLang="ja-JP" sz="1200" dirty="0">
                <a:latin typeface="Yu Gothic UI Semibold" panose="020B0700000000000000" pitchFamily="50" charset="-128"/>
                <a:ea typeface="Yu Gothic UI Semibold" panose="020B0700000000000000" pitchFamily="50" charset="-128"/>
              </a:rPr>
              <a:t>it push</a:t>
            </a:r>
            <a:endParaRPr kumimoji="1" lang="ja-JP" altLang="en-US" sz="1200" dirty="0">
              <a:latin typeface="Yu Gothic UI Semibold" panose="020B0700000000000000" pitchFamily="50" charset="-128"/>
              <a:ea typeface="Yu Gothic UI Semibold" panose="020B0700000000000000" pitchFamily="50" charset="-128"/>
            </a:endParaRPr>
          </a:p>
        </p:txBody>
      </p:sp>
      <p:sp>
        <p:nvSpPr>
          <p:cNvPr id="9" name="正方形/長方形 8">
            <a:extLst>
              <a:ext uri="{FF2B5EF4-FFF2-40B4-BE49-F238E27FC236}">
                <a16:creationId xmlns:a16="http://schemas.microsoft.com/office/drawing/2014/main" id="{14967EA3-4FEC-9EAE-8608-7E8F60252762}"/>
              </a:ext>
            </a:extLst>
          </p:cNvPr>
          <p:cNvSpPr/>
          <p:nvPr/>
        </p:nvSpPr>
        <p:spPr>
          <a:xfrm>
            <a:off x="504382" y="5887634"/>
            <a:ext cx="2063719" cy="753116"/>
          </a:xfrm>
          <a:prstGeom prst="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altLang="ja-JP" dirty="0">
                <a:solidFill>
                  <a:schemeClr val="tx1"/>
                </a:solidFill>
                <a:latin typeface="Yu Gothic UI Semibold" panose="020B0700000000000000" pitchFamily="50" charset="-128"/>
                <a:ea typeface="Yu Gothic UI Semibold" panose="020B0700000000000000" pitchFamily="50" charset="-128"/>
              </a:rPr>
              <a:t>GitHub </a:t>
            </a:r>
          </a:p>
          <a:p>
            <a:pPr algn="ctr"/>
            <a:endParaRPr kumimoji="1" lang="en-US" altLang="ja-JP" dirty="0">
              <a:latin typeface="Yu Gothic UI Semibold" panose="020B0700000000000000" pitchFamily="50" charset="-128"/>
              <a:ea typeface="Yu Gothic UI Semibold" panose="020B0700000000000000" pitchFamily="50" charset="-128"/>
            </a:endParaRPr>
          </a:p>
          <a:p>
            <a:pPr algn="ctr"/>
            <a:endParaRPr kumimoji="1" lang="en-US" altLang="ja-JP" dirty="0">
              <a:latin typeface="Yu Gothic UI Semibold" panose="020B0700000000000000" pitchFamily="50" charset="-128"/>
              <a:ea typeface="Yu Gothic UI Semibold" panose="020B0700000000000000" pitchFamily="50" charset="-128"/>
            </a:endParaRPr>
          </a:p>
        </p:txBody>
      </p:sp>
      <p:sp>
        <p:nvSpPr>
          <p:cNvPr id="10" name="正方形/長方形 9">
            <a:extLst>
              <a:ext uri="{FF2B5EF4-FFF2-40B4-BE49-F238E27FC236}">
                <a16:creationId xmlns:a16="http://schemas.microsoft.com/office/drawing/2014/main" id="{4C8B1622-072C-C1B5-E9B1-32CA3EF7AF02}"/>
              </a:ext>
            </a:extLst>
          </p:cNvPr>
          <p:cNvSpPr/>
          <p:nvPr/>
        </p:nvSpPr>
        <p:spPr>
          <a:xfrm>
            <a:off x="694070" y="6251536"/>
            <a:ext cx="1659600" cy="233596"/>
          </a:xfrm>
          <a:prstGeom prst="rect">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rPr>
              <a:t>フロントエンドソースコード</a:t>
            </a:r>
            <a:endParaRPr kumimoji="1" lang="en-US" altLang="ja-JP" sz="1200" dirty="0">
              <a:solidFill>
                <a:schemeClr val="accent1">
                  <a:lumMod val="60000"/>
                  <a:lumOff val="40000"/>
                </a:schemeClr>
              </a:solidFill>
              <a:latin typeface="Yu Gothic UI Semibold" panose="020B0700000000000000" pitchFamily="50" charset="-128"/>
              <a:ea typeface="Yu Gothic UI Semibold" panose="020B0700000000000000" pitchFamily="50" charset="-128"/>
            </a:endParaRPr>
          </a:p>
        </p:txBody>
      </p:sp>
      <p:sp>
        <p:nvSpPr>
          <p:cNvPr id="11" name="テキスト ボックス 10">
            <a:extLst>
              <a:ext uri="{FF2B5EF4-FFF2-40B4-BE49-F238E27FC236}">
                <a16:creationId xmlns:a16="http://schemas.microsoft.com/office/drawing/2014/main" id="{84CC4F75-4212-CF2D-8488-4A1E4A473D99}"/>
              </a:ext>
            </a:extLst>
          </p:cNvPr>
          <p:cNvSpPr txBox="1"/>
          <p:nvPr/>
        </p:nvSpPr>
        <p:spPr>
          <a:xfrm>
            <a:off x="1911266" y="5394778"/>
            <a:ext cx="973520" cy="461665"/>
          </a:xfrm>
          <a:prstGeom prst="rect">
            <a:avLst/>
          </a:prstGeom>
          <a:noFill/>
        </p:spPr>
        <p:txBody>
          <a:bodyPr wrap="square" rtlCol="0">
            <a:spAutoFit/>
          </a:bodyPr>
          <a:lstStyle/>
          <a:p>
            <a:r>
              <a:rPr lang="en-US" altLang="ja-JP" sz="1200" dirty="0">
                <a:latin typeface="Yu Gothic UI Semibold" panose="020B0700000000000000" pitchFamily="50" charset="-128"/>
                <a:ea typeface="Yu Gothic UI Semibold" panose="020B0700000000000000" pitchFamily="50" charset="-128"/>
              </a:rPr>
              <a:t>build</a:t>
            </a:r>
            <a:br>
              <a:rPr lang="en-US" altLang="ja-JP" sz="1200" dirty="0">
                <a:latin typeface="Yu Gothic UI Semibold" panose="020B0700000000000000" pitchFamily="50" charset="-128"/>
                <a:ea typeface="Yu Gothic UI Semibold" panose="020B0700000000000000" pitchFamily="50" charset="-128"/>
              </a:rPr>
            </a:br>
            <a:r>
              <a:rPr lang="en-US" altLang="ja-JP" sz="1200" dirty="0">
                <a:latin typeface="Yu Gothic UI Semibold" panose="020B0700000000000000" pitchFamily="50" charset="-128"/>
                <a:ea typeface="Yu Gothic UI Semibold" panose="020B0700000000000000" pitchFamily="50" charset="-128"/>
              </a:rPr>
              <a:t>deploy</a:t>
            </a:r>
            <a:endParaRPr kumimoji="1" lang="ja-JP" altLang="en-US" sz="1200" dirty="0">
              <a:latin typeface="Yu Gothic UI Semibold" panose="020B0700000000000000" pitchFamily="50" charset="-128"/>
              <a:ea typeface="Yu Gothic UI Semibold" panose="020B0700000000000000" pitchFamily="50" charset="-128"/>
            </a:endParaRPr>
          </a:p>
        </p:txBody>
      </p:sp>
      <p:cxnSp>
        <p:nvCxnSpPr>
          <p:cNvPr id="15" name="直線矢印コネクタ 14">
            <a:extLst>
              <a:ext uri="{FF2B5EF4-FFF2-40B4-BE49-F238E27FC236}">
                <a16:creationId xmlns:a16="http://schemas.microsoft.com/office/drawing/2014/main" id="{F415B3BD-A04C-B7F3-BE53-4F968BF85364}"/>
              </a:ext>
            </a:extLst>
          </p:cNvPr>
          <p:cNvCxnSpPr>
            <a:cxnSpLocks/>
          </p:cNvCxnSpPr>
          <p:nvPr/>
        </p:nvCxnSpPr>
        <p:spPr>
          <a:xfrm>
            <a:off x="1420238" y="4805464"/>
            <a:ext cx="0" cy="992221"/>
          </a:xfrm>
          <a:prstGeom prst="straightConnector1">
            <a:avLst/>
          </a:prstGeom>
          <a:ln w="28575">
            <a:solidFill>
              <a:schemeClr val="tx2"/>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16" name="コネクタ: 曲線 15">
            <a:extLst>
              <a:ext uri="{FF2B5EF4-FFF2-40B4-BE49-F238E27FC236}">
                <a16:creationId xmlns:a16="http://schemas.microsoft.com/office/drawing/2014/main" id="{4F030626-368C-7001-64AC-DAB5CFD2B1AD}"/>
              </a:ext>
            </a:extLst>
          </p:cNvPr>
          <p:cNvCxnSpPr>
            <a:cxnSpLocks/>
          </p:cNvCxnSpPr>
          <p:nvPr/>
        </p:nvCxnSpPr>
        <p:spPr>
          <a:xfrm rot="5400000" flipH="1" flipV="1">
            <a:off x="2816883" y="3530733"/>
            <a:ext cx="1076260" cy="3637543"/>
          </a:xfrm>
          <a:prstGeom prst="curvedConnector3">
            <a:avLst>
              <a:gd name="adj1" fmla="val 73500"/>
            </a:avLst>
          </a:prstGeom>
          <a:ln w="28575">
            <a:solidFill>
              <a:schemeClr val="tx2"/>
            </a:solidFill>
            <a:prstDash val="sysDot"/>
            <a:headEnd type="none" w="med" len="lg"/>
            <a:tailEnd type="triangle" w="lg"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691984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1378</TotalTime>
  <Words>917</Words>
  <Application>Microsoft Office PowerPoint</Application>
  <PresentationFormat>ワイド画面</PresentationFormat>
  <Paragraphs>214</Paragraphs>
  <Slides>8</Slides>
  <Notes>8</Notes>
  <HiddenSlides>0</HiddenSlides>
  <MMClips>0</MMClips>
  <ScaleCrop>false</ScaleCrop>
  <HeadingPairs>
    <vt:vector size="8" baseType="variant">
      <vt:variant>
        <vt:lpstr>使用されているフォント</vt:lpstr>
      </vt:variant>
      <vt:variant>
        <vt:i4>9</vt:i4>
      </vt:variant>
      <vt:variant>
        <vt:lpstr>テーマ</vt:lpstr>
      </vt:variant>
      <vt:variant>
        <vt:i4>2</vt:i4>
      </vt:variant>
      <vt:variant>
        <vt:lpstr>埋め込まれた OLE サーバー</vt:lpstr>
      </vt:variant>
      <vt:variant>
        <vt:i4>1</vt:i4>
      </vt:variant>
      <vt:variant>
        <vt:lpstr>スライド タイトル</vt:lpstr>
      </vt:variant>
      <vt:variant>
        <vt:i4>8</vt:i4>
      </vt:variant>
    </vt:vector>
  </HeadingPairs>
  <TitlesOfParts>
    <vt:vector size="20" baseType="lpstr">
      <vt:lpstr>Cica</vt:lpstr>
      <vt:lpstr>Yu Gothic UI Semibold</vt:lpstr>
      <vt:lpstr>游ゴシック</vt:lpstr>
      <vt:lpstr>游ゴシック Light</vt:lpstr>
      <vt:lpstr>Arial</vt:lpstr>
      <vt:lpstr>Consolas</vt:lpstr>
      <vt:lpstr>Segoe UI</vt:lpstr>
      <vt:lpstr>Segoe UI Semibold</vt:lpstr>
      <vt:lpstr>Wingdings</vt:lpstr>
      <vt:lpstr>Office テーマ</vt:lpstr>
      <vt:lpstr>White Template</vt:lpstr>
      <vt:lpstr>think-cell Slide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Shiho Asa</dc:creator>
  <cp:lastModifiedBy>Shiho Asa</cp:lastModifiedBy>
  <cp:revision>63</cp:revision>
  <dcterms:created xsi:type="dcterms:W3CDTF">2022-03-17T01:32:52Z</dcterms:created>
  <dcterms:modified xsi:type="dcterms:W3CDTF">2022-10-18T00:28:12Z</dcterms:modified>
</cp:coreProperties>
</file>